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0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</p:sldIdLst>
  <p:sldSz cy="6858000" cx="9144000"/>
  <p:notesSz cx="6858000" cy="9144000"/>
  <p:embeddedFontLst>
    <p:embeddedFont>
      <p:font typeface="Proxima Nova"/>
      <p:regular r:id="rId47"/>
      <p:bold r:id="rId48"/>
      <p:italic r:id="rId49"/>
      <p:boldItalic r:id="rId50"/>
    </p:embeddedFont>
    <p:embeddedFont>
      <p:font typeface="Alfa Slab One"/>
      <p:regular r:id="rId5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font" Target="fonts/ProximaNova-bold.fntdata"/><Relationship Id="rId47" Type="http://schemas.openxmlformats.org/officeDocument/2006/relationships/font" Target="fonts/ProximaNova-regular.fntdata"/><Relationship Id="rId49" Type="http://schemas.openxmlformats.org/officeDocument/2006/relationships/font" Target="fonts/ProximaNova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font" Target="fonts/AlfaSlabOne-regular.fntdata"/><Relationship Id="rId50" Type="http://schemas.openxmlformats.org/officeDocument/2006/relationships/font" Target="fonts/ProximaNova-boldItalic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heise.de/developer/artikel/Kommunikation-ueber-MQTT-3238975.html" TargetMode="Externa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Shape 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Shape 12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Shape 13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Shape 13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Shape 14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Shape 15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Shape 16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Shape 1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Shape 1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Shape 1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Shape 1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Shape 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Shape 21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Shape 21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de"/>
              <a:t>LoRa eigentlich = Long Range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b="1" i="1" lang="de"/>
              <a:t>Zum Ablauf: erstmal (nochmal) kurz ein grober Überblick.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/>
          <p:nvPr>
            <p:ph idx="2" type="sldImg"/>
          </p:nvPr>
        </p:nvSpPr>
        <p:spPr>
          <a:xfrm>
            <a:off x="925574" y="685837"/>
            <a:ext cx="5007000" cy="34293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Shape 224"/>
          <p:cNvSpPr txBox="1"/>
          <p:nvPr>
            <p:ph idx="1" type="body"/>
          </p:nvPr>
        </p:nvSpPr>
        <p:spPr>
          <a:xfrm>
            <a:off x="685479" y="4344140"/>
            <a:ext cx="54870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de"/>
              <a:t>Pro: fertiges Netzwerk → wir können mit unserer Anwendung loslegen.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de"/>
              <a:t>Schnelle Rekapitulation → Überblick</a:t>
            </a:r>
          </a:p>
        </p:txBody>
      </p:sp>
      <p:sp>
        <p:nvSpPr>
          <p:cNvPr id="225" name="Shape 225"/>
          <p:cNvSpPr txBox="1"/>
          <p:nvPr>
            <p:ph idx="12" type="sldNum"/>
          </p:nvPr>
        </p:nvSpPr>
        <p:spPr>
          <a:xfrm>
            <a:off x="3883851" y="8685341"/>
            <a:ext cx="29724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"/>
              <a:t>‹#›</a:t>
            </a:fld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/>
          <p:nvPr>
            <p:ph idx="2" type="sldImg"/>
          </p:nvPr>
        </p:nvSpPr>
        <p:spPr>
          <a:xfrm>
            <a:off x="925574" y="685837"/>
            <a:ext cx="5007000" cy="34293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Shape 233"/>
          <p:cNvSpPr txBox="1"/>
          <p:nvPr>
            <p:ph idx="1" type="body"/>
          </p:nvPr>
        </p:nvSpPr>
        <p:spPr>
          <a:xfrm>
            <a:off x="685479" y="4344140"/>
            <a:ext cx="54870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de"/>
              <a:t>LoRa: Funkspezifikation (“a wireless modulation for long-range low-power low-data-rate applications developed by Semtech.” LoRaWAN Specification v1.0.2, S. 8)</a:t>
            </a:r>
          </a:p>
          <a:p>
            <a:pPr lvl="0" rtl="0">
              <a:spcBef>
                <a:spcPts val="0"/>
              </a:spcBef>
              <a:buNone/>
            </a:pPr>
            <a:r>
              <a:rPr lang="de"/>
              <a:t>→ kann man auch einfach so “peer to peer” nutzen.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de"/>
              <a:t>LoRaWAN: Netzwerkprotokoll → Pakete ;-)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de"/>
              <a:t>Gateway: übergang ins Internet (IP)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de"/>
              <a:t>Vorteil von TTN: Backend ist da und sogar global.</a:t>
            </a:r>
          </a:p>
        </p:txBody>
      </p:sp>
      <p:sp>
        <p:nvSpPr>
          <p:cNvPr id="234" name="Shape 234"/>
          <p:cNvSpPr txBox="1"/>
          <p:nvPr>
            <p:ph idx="12" type="sldNum"/>
          </p:nvPr>
        </p:nvSpPr>
        <p:spPr>
          <a:xfrm>
            <a:off x="3883851" y="8685341"/>
            <a:ext cx="29724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"/>
              <a:t>‹#›</a:t>
            </a:fld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/>
          <p:nvPr>
            <p:ph idx="2" type="sldImg"/>
          </p:nvPr>
        </p:nvSpPr>
        <p:spPr>
          <a:xfrm>
            <a:off x="925574" y="685837"/>
            <a:ext cx="5007000" cy="34293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Shape 254"/>
          <p:cNvSpPr txBox="1"/>
          <p:nvPr>
            <p:ph idx="1" type="body"/>
          </p:nvPr>
        </p:nvSpPr>
        <p:spPr>
          <a:xfrm>
            <a:off x="685479" y="4344140"/>
            <a:ext cx="54870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de"/>
              <a:t>Hier nur kurz zur Wiederholung.</a:t>
            </a:r>
            <a:r>
              <a:rPr lang="de"/>
              <a:t> Hintergrund mal kurz anschaun, evtl. für den Vortrag wichtig.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i="1" lang="de"/>
              <a:t>Wenn Zeit ist erwähnen:</a:t>
            </a: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de"/>
              <a:t>Kann mensch auch selber aufbauen</a:t>
            </a: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de"/>
              <a:t>Auch nur einzelne Komponenten aus dem Backend</a:t>
            </a: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de"/>
              <a:t>Aber alle Komponenten sind schon da. (weltweite und lokalen Community)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5" name="Shape 255"/>
          <p:cNvSpPr txBox="1"/>
          <p:nvPr>
            <p:ph idx="12" type="sldNum"/>
          </p:nvPr>
        </p:nvSpPr>
        <p:spPr>
          <a:xfrm>
            <a:off x="3883851" y="8685341"/>
            <a:ext cx="29724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"/>
              <a:t>‹#›</a:t>
            </a:fld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/>
          <p:nvPr>
            <p:ph idx="2" type="sldImg"/>
          </p:nvPr>
        </p:nvSpPr>
        <p:spPr>
          <a:xfrm>
            <a:off x="925574" y="685837"/>
            <a:ext cx="5007000" cy="34293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Shape 265"/>
          <p:cNvSpPr txBox="1"/>
          <p:nvPr>
            <p:ph idx="1" type="body"/>
          </p:nvPr>
        </p:nvSpPr>
        <p:spPr>
          <a:xfrm>
            <a:off x="685479" y="4344140"/>
            <a:ext cx="54870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i="1" lang="de">
                <a:solidFill>
                  <a:schemeClr val="dk1"/>
                </a:solidFill>
              </a:rPr>
              <a:t>Auch nur kurz zur Wiederholung/Hintergrund.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i="1"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de"/>
              <a:t>Wichtig für die Abschlusspräsentation: Stack und daran Datenübertragung erklären können.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de"/>
              <a:t>ISO OSI-Modell</a:t>
            </a:r>
          </a:p>
          <a:p>
            <a:pPr lvl="0" rtl="0">
              <a:spcBef>
                <a:spcPts val="0"/>
              </a:spcBef>
              <a:buNone/>
            </a:pPr>
            <a:r>
              <a:rPr lang="de"/>
              <a:t>1 – Phy</a:t>
            </a:r>
          </a:p>
          <a:p>
            <a:pPr lvl="0" rtl="0">
              <a:spcBef>
                <a:spcPts val="0"/>
              </a:spcBef>
              <a:buNone/>
            </a:pPr>
            <a:r>
              <a:rPr lang="de"/>
              <a:t>2 – Data</a:t>
            </a:r>
          </a:p>
          <a:p>
            <a:pPr lvl="0" rtl="0">
              <a:spcBef>
                <a:spcPts val="0"/>
              </a:spcBef>
              <a:buNone/>
            </a:pPr>
            <a:r>
              <a:rPr lang="de"/>
              <a:t>3 – Network</a:t>
            </a:r>
          </a:p>
          <a:p>
            <a:pPr lvl="0" rtl="0">
              <a:spcBef>
                <a:spcPts val="0"/>
              </a:spcBef>
              <a:buNone/>
            </a:pPr>
            <a:r>
              <a:rPr lang="de"/>
              <a:t>4 – Transport</a:t>
            </a:r>
          </a:p>
          <a:p>
            <a:pPr lvl="0" rtl="0">
              <a:spcBef>
                <a:spcPts val="0"/>
              </a:spcBef>
              <a:buNone/>
            </a:pPr>
            <a:r>
              <a:rPr lang="de"/>
              <a:t>… – Application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de"/>
              <a:t>Für die Doku: systematische Einordnungen sind wichtig, vereinfachen vieles. Außerdem: Bilder! ;-)</a:t>
            </a:r>
          </a:p>
        </p:txBody>
      </p:sp>
      <p:sp>
        <p:nvSpPr>
          <p:cNvPr id="266" name="Shape 266"/>
          <p:cNvSpPr txBox="1"/>
          <p:nvPr>
            <p:ph idx="12" type="sldNum"/>
          </p:nvPr>
        </p:nvSpPr>
        <p:spPr>
          <a:xfrm>
            <a:off x="3883851" y="8685341"/>
            <a:ext cx="29724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"/>
              <a:t>‹#›</a:t>
            </a:fld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/>
          <p:nvPr>
            <p:ph idx="2" type="sldImg"/>
          </p:nvPr>
        </p:nvSpPr>
        <p:spPr>
          <a:xfrm>
            <a:off x="925574" y="685837"/>
            <a:ext cx="5007000" cy="34293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Shape 275"/>
          <p:cNvSpPr txBox="1"/>
          <p:nvPr>
            <p:ph idx="1" type="body"/>
          </p:nvPr>
        </p:nvSpPr>
        <p:spPr>
          <a:xfrm>
            <a:off x="685479" y="4344140"/>
            <a:ext cx="54870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6" name="Shape 276"/>
          <p:cNvSpPr txBox="1"/>
          <p:nvPr>
            <p:ph idx="12" type="sldNum"/>
          </p:nvPr>
        </p:nvSpPr>
        <p:spPr>
          <a:xfrm>
            <a:off x="3883851" y="8685341"/>
            <a:ext cx="29724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"/>
              <a:t>‹#›</a:t>
            </a:fld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Shape 2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de"/>
              <a:t>Viele Möglichkeiten, bleibt grundsätzlich euch überlassen</a:t>
            </a:r>
            <a:r>
              <a:rPr lang="de"/>
              <a:t>...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/>
          <p:nvPr>
            <p:ph idx="2" type="sldImg"/>
          </p:nvPr>
        </p:nvSpPr>
        <p:spPr>
          <a:xfrm>
            <a:off x="925574" y="685837"/>
            <a:ext cx="5007000" cy="34293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Shape 292"/>
          <p:cNvSpPr txBox="1"/>
          <p:nvPr>
            <p:ph idx="1" type="body"/>
          </p:nvPr>
        </p:nvSpPr>
        <p:spPr>
          <a:xfrm>
            <a:off x="685479" y="4344140"/>
            <a:ext cx="54870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i="1" lang="de"/>
              <a:t>Schmeiß die raus, wenn du meinst es ist zu viel. MQTT ist glaub auch gar net so nötig.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i="1"/>
          </a:p>
          <a:p>
            <a:pPr lvl="0">
              <a:spcBef>
                <a:spcPts val="0"/>
              </a:spcBef>
              <a:buNone/>
            </a:pPr>
            <a:r>
              <a:rPr i="1" lang="de"/>
              <a:t>Guter Artikel: </a:t>
            </a:r>
            <a:r>
              <a:rPr i="1" lang="de" u="sng">
                <a:solidFill>
                  <a:schemeClr val="hlink"/>
                </a:solidFill>
                <a:hlinkClick r:id="rId2"/>
              </a:rPr>
              <a:t>https://www.heise.de/developer/artikel/Kommunikation-ueber-MQTT-3238975.html</a:t>
            </a:r>
            <a:r>
              <a:rPr i="1" lang="de"/>
              <a:t> 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i="1"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i="1"/>
          </a:p>
          <a:p>
            <a:pPr lvl="0" rtl="0">
              <a:spcBef>
                <a:spcPts val="0"/>
              </a:spcBef>
              <a:buNone/>
            </a:pPr>
            <a:r>
              <a:rPr lang="de"/>
              <a:t>Libraries für verschiedene Sprachen.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de"/>
              <a:t>Erläuterung:</a:t>
            </a:r>
          </a:p>
          <a:p>
            <a:pPr lvl="0" rtl="0">
              <a:spcBef>
                <a:spcPts val="0"/>
              </a:spcBef>
              <a:buNone/>
            </a:pPr>
            <a:r>
              <a:rPr lang="de"/>
              <a:t> -h -u -p → ersichtlich.</a:t>
            </a:r>
          </a:p>
          <a:p>
            <a:pPr lvl="0" rtl="0">
              <a:spcBef>
                <a:spcPts val="0"/>
              </a:spcBef>
              <a:buNone/>
            </a:pPr>
            <a:r>
              <a:rPr lang="de">
                <a:solidFill>
                  <a:srgbClr val="000000"/>
                </a:solidFill>
              </a:rPr>
              <a:t>-t = </a:t>
            </a:r>
            <a:r>
              <a:rPr lang="de" sz="105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&lt;AppID&gt;/devices/&lt;DevID&gt;/up/&lt;Field&gt;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de"/>
              <a:t>QOS-Level:</a:t>
            </a:r>
            <a:br>
              <a:rPr lang="de"/>
            </a:br>
            <a:r>
              <a:rPr lang="de"/>
              <a:t>0 = fire and forget</a:t>
            </a:r>
          </a:p>
          <a:p>
            <a:pPr lvl="0" rtl="0">
              <a:spcBef>
                <a:spcPts val="0"/>
              </a:spcBef>
              <a:buNone/>
            </a:pPr>
            <a:r>
              <a:rPr lang="de"/>
              <a:t>1 = at least once</a:t>
            </a:r>
          </a:p>
          <a:p>
            <a:pPr lvl="0" rtl="0">
              <a:spcBef>
                <a:spcPts val="0"/>
              </a:spcBef>
              <a:buNone/>
            </a:pPr>
            <a:r>
              <a:rPr lang="de"/>
              <a:t>2 = exactly once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de"/>
              <a:t>Andere, höher-levelige Methoden: siehe letztes mal.</a:t>
            </a:r>
          </a:p>
        </p:txBody>
      </p:sp>
      <p:sp>
        <p:nvSpPr>
          <p:cNvPr id="293" name="Shape 293"/>
          <p:cNvSpPr txBox="1"/>
          <p:nvPr>
            <p:ph idx="12" type="sldNum"/>
          </p:nvPr>
        </p:nvSpPr>
        <p:spPr>
          <a:xfrm>
            <a:off x="3883851" y="8685341"/>
            <a:ext cx="29724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"/>
              <a:t>‹#›</a:t>
            </a:fld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Shape 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Shape 3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de"/>
              <a:t>Hardware: haben wir schon.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de"/>
              <a:t>Software: es fehlt noch das Programmieren für LoRaWAN</a:t>
            </a: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/>
          <p:nvPr>
            <p:ph idx="2" type="sldImg"/>
          </p:nvPr>
        </p:nvSpPr>
        <p:spPr>
          <a:xfrm>
            <a:off x="925574" y="685837"/>
            <a:ext cx="5007000" cy="34293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Shape 309"/>
          <p:cNvSpPr txBox="1"/>
          <p:nvPr>
            <p:ph idx="1" type="body"/>
          </p:nvPr>
        </p:nvSpPr>
        <p:spPr>
          <a:xfrm>
            <a:off x="685479" y="4344140"/>
            <a:ext cx="54870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de"/>
              <a:t>Direkt zeigen oder nachher bei Fragen… ABP + Frame Counter Checks</a:t>
            </a:r>
          </a:p>
        </p:txBody>
      </p:sp>
      <p:sp>
        <p:nvSpPr>
          <p:cNvPr id="310" name="Shape 310"/>
          <p:cNvSpPr txBox="1"/>
          <p:nvPr>
            <p:ph idx="12" type="sldNum"/>
          </p:nvPr>
        </p:nvSpPr>
        <p:spPr>
          <a:xfrm>
            <a:off x="3883851" y="8685341"/>
            <a:ext cx="29724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"/>
              <a:t>‹#›</a:t>
            </a:fld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/>
          <p:nvPr>
            <p:ph idx="2" type="sldImg"/>
          </p:nvPr>
        </p:nvSpPr>
        <p:spPr>
          <a:xfrm>
            <a:off x="925574" y="685837"/>
            <a:ext cx="5007000" cy="34293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Shape 318"/>
          <p:cNvSpPr txBox="1"/>
          <p:nvPr>
            <p:ph idx="1" type="body"/>
          </p:nvPr>
        </p:nvSpPr>
        <p:spPr>
          <a:xfrm>
            <a:off x="685479" y="4344140"/>
            <a:ext cx="54870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de"/>
              <a:t>Also habt ihr die Node und müsst Code dafür schreiben.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de"/>
              <a:t>LMiC-Bibliothek: LoRaWAN/TTN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de"/>
              <a:t>Ein Beispiel findet ihr selbst, hier: wichtige Hinweise, um sich einzuarbeiten.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de"/>
              <a:t>4 Hauptabschnitte.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de"/>
              <a:t>1) 2) und 4) → machen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de"/>
              <a:t>3) → Gut überlegen → Ablaufdiagramm.</a:t>
            </a:r>
          </a:p>
        </p:txBody>
      </p:sp>
      <p:sp>
        <p:nvSpPr>
          <p:cNvPr id="319" name="Shape 319"/>
          <p:cNvSpPr txBox="1"/>
          <p:nvPr>
            <p:ph idx="12" type="sldNum"/>
          </p:nvPr>
        </p:nvSpPr>
        <p:spPr>
          <a:xfrm>
            <a:off x="3883851" y="8685341"/>
            <a:ext cx="29724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"/>
              <a:t>‹#›</a:t>
            </a:fld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hape 326"/>
          <p:cNvSpPr/>
          <p:nvPr>
            <p:ph idx="2" type="sldImg"/>
          </p:nvPr>
        </p:nvSpPr>
        <p:spPr>
          <a:xfrm>
            <a:off x="925574" y="685837"/>
            <a:ext cx="5007000" cy="34293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Shape 327"/>
          <p:cNvSpPr txBox="1"/>
          <p:nvPr>
            <p:ph idx="1" type="body"/>
          </p:nvPr>
        </p:nvSpPr>
        <p:spPr>
          <a:xfrm>
            <a:off x="685479" y="4344140"/>
            <a:ext cx="54870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de"/>
              <a:t>Zum Einsteig: wer erkennt die Datentypen?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de"/>
              <a:t>ABP. (OTAA als Feature, wenn Zeit ist.)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de"/>
              <a:t>Vorsicht, nicht verklicken: </a:t>
            </a:r>
            <a:r>
              <a:rPr lang="de"/>
              <a:t>MSB! ;-)</a:t>
            </a:r>
          </a:p>
        </p:txBody>
      </p:sp>
      <p:sp>
        <p:nvSpPr>
          <p:cNvPr id="328" name="Shape 328"/>
          <p:cNvSpPr txBox="1"/>
          <p:nvPr>
            <p:ph idx="12" type="sldNum"/>
          </p:nvPr>
        </p:nvSpPr>
        <p:spPr>
          <a:xfrm>
            <a:off x="3883851" y="8685341"/>
            <a:ext cx="29724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de"/>
              <a:t>‹#›</a:t>
            </a:fld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Shape 335"/>
          <p:cNvSpPr/>
          <p:nvPr>
            <p:ph idx="2" type="sldImg"/>
          </p:nvPr>
        </p:nvSpPr>
        <p:spPr>
          <a:xfrm>
            <a:off x="925574" y="685837"/>
            <a:ext cx="5007000" cy="34293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Shape 336"/>
          <p:cNvSpPr txBox="1"/>
          <p:nvPr>
            <p:ph idx="1" type="body"/>
          </p:nvPr>
        </p:nvSpPr>
        <p:spPr>
          <a:xfrm>
            <a:off x="685479" y="4344140"/>
            <a:ext cx="54870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de"/>
              <a:t>struct, const, initialisiert.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de"/>
              <a:t>Hintergrund aus der LMiC-Doku von IBM: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de"/>
              <a:t>The following groups of hardware components must be supported:</a:t>
            </a: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de"/>
              <a:t>Four digital I/O lines are needed in </a:t>
            </a:r>
            <a:r>
              <a:rPr b="1" lang="de"/>
              <a:t>output</a:t>
            </a:r>
            <a:r>
              <a:rPr lang="de"/>
              <a:t> mode to drive the radio’s antenna switch (RX and TX), the SPI chip select (NSS), and the reset line (RST).</a:t>
            </a: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de"/>
              <a:t>Three digital I/O lines are needed in </a:t>
            </a:r>
            <a:r>
              <a:rPr b="1" lang="de"/>
              <a:t>input</a:t>
            </a:r>
            <a:r>
              <a:rPr lang="de"/>
              <a:t> mode to sense the radio’s transmitter and receiver states (DIO0, DIO1 and DIO2).</a:t>
            </a: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de"/>
              <a:t>A SPI unit is needed to read and write the radio’s registers.</a:t>
            </a: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de"/>
              <a:t>A timer unit is needed to precisely record events and to schedule new protocol actions.</a:t>
            </a: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de"/>
              <a:t>An interrupt controller is needed to forward interrupts generated by the digital input lines.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de"/>
              <a:t>!! Achtung LMiC-Referenz-Implementierung auf die Sich die Doku bezieht ist andere HW.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de"/>
              <a:t>LMIC_UNUSED_PIN…</a:t>
            </a:r>
          </a:p>
          <a:p>
            <a:pPr lvl="0" rtl="0">
              <a:spcBef>
                <a:spcPts val="0"/>
              </a:spcBef>
              <a:buNone/>
            </a:pPr>
            <a:r>
              <a:rPr lang="de"/>
              <a:t>.rxtx</a:t>
            </a:r>
          </a:p>
        </p:txBody>
      </p:sp>
      <p:sp>
        <p:nvSpPr>
          <p:cNvPr id="337" name="Shape 337"/>
          <p:cNvSpPr txBox="1"/>
          <p:nvPr>
            <p:ph idx="12" type="sldNum"/>
          </p:nvPr>
        </p:nvSpPr>
        <p:spPr>
          <a:xfrm>
            <a:off x="3883851" y="8685341"/>
            <a:ext cx="29724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de"/>
              <a:t>‹#›</a:t>
            </a:fld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Shape 344"/>
          <p:cNvSpPr/>
          <p:nvPr>
            <p:ph idx="2" type="sldImg"/>
          </p:nvPr>
        </p:nvSpPr>
        <p:spPr>
          <a:xfrm>
            <a:off x="925574" y="685837"/>
            <a:ext cx="5007000" cy="34293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Shape 345"/>
          <p:cNvSpPr txBox="1"/>
          <p:nvPr>
            <p:ph idx="1" type="body"/>
          </p:nvPr>
        </p:nvSpPr>
        <p:spPr>
          <a:xfrm>
            <a:off x="685479" y="4344140"/>
            <a:ext cx="54870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de"/>
              <a:t>Erklären, was das Signal macht: Interrupt/Event</a:t>
            </a:r>
          </a:p>
        </p:txBody>
      </p:sp>
      <p:sp>
        <p:nvSpPr>
          <p:cNvPr id="346" name="Shape 346"/>
          <p:cNvSpPr txBox="1"/>
          <p:nvPr>
            <p:ph idx="12" type="sldNum"/>
          </p:nvPr>
        </p:nvSpPr>
        <p:spPr>
          <a:xfrm>
            <a:off x="3883851" y="8685341"/>
            <a:ext cx="29724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de"/>
              <a:t>‹#›</a:t>
            </a:fld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Shape 352"/>
          <p:cNvSpPr/>
          <p:nvPr>
            <p:ph idx="2" type="sldImg"/>
          </p:nvPr>
        </p:nvSpPr>
        <p:spPr>
          <a:xfrm>
            <a:off x="925574" y="685837"/>
            <a:ext cx="5007000" cy="34293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Shape 353"/>
          <p:cNvSpPr txBox="1"/>
          <p:nvPr>
            <p:ph idx="1" type="body"/>
          </p:nvPr>
        </p:nvSpPr>
        <p:spPr>
          <a:xfrm>
            <a:off x="685479" y="4344140"/>
            <a:ext cx="54870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de"/>
              <a:t>Kein loop wie beim Arduino-Vortreffen ;-)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de"/>
              <a:t>Was könnten die Events bedeuten? → freie Interpretation ;)</a:t>
            </a:r>
          </a:p>
        </p:txBody>
      </p:sp>
      <p:sp>
        <p:nvSpPr>
          <p:cNvPr id="354" name="Shape 354"/>
          <p:cNvSpPr txBox="1"/>
          <p:nvPr>
            <p:ph idx="12" type="sldNum"/>
          </p:nvPr>
        </p:nvSpPr>
        <p:spPr>
          <a:xfrm>
            <a:off x="3883851" y="8685341"/>
            <a:ext cx="29724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de"/>
              <a:t>‹#›</a:t>
            </a:fld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Shape 362"/>
          <p:cNvSpPr/>
          <p:nvPr>
            <p:ph idx="2" type="sldImg"/>
          </p:nvPr>
        </p:nvSpPr>
        <p:spPr>
          <a:xfrm>
            <a:off x="925574" y="685837"/>
            <a:ext cx="5007000" cy="34293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Shape 363"/>
          <p:cNvSpPr txBox="1"/>
          <p:nvPr>
            <p:ph idx="1" type="body"/>
          </p:nvPr>
        </p:nvSpPr>
        <p:spPr>
          <a:xfrm>
            <a:off x="685479" y="4344140"/>
            <a:ext cx="54870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de"/>
              <a:t>os_setTimedCallback evtl. selber rausfinden lassen? → Folie löschen.</a:t>
            </a:r>
          </a:p>
        </p:txBody>
      </p:sp>
      <p:sp>
        <p:nvSpPr>
          <p:cNvPr id="364" name="Shape 364"/>
          <p:cNvSpPr txBox="1"/>
          <p:nvPr>
            <p:ph idx="12" type="sldNum"/>
          </p:nvPr>
        </p:nvSpPr>
        <p:spPr>
          <a:xfrm>
            <a:off x="3883851" y="8685341"/>
            <a:ext cx="29724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de"/>
              <a:t>‹#›</a:t>
            </a:fld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Shape 371"/>
          <p:cNvSpPr/>
          <p:nvPr>
            <p:ph idx="2" type="sldImg"/>
          </p:nvPr>
        </p:nvSpPr>
        <p:spPr>
          <a:xfrm>
            <a:off x="925574" y="685837"/>
            <a:ext cx="5007000" cy="34293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Shape 372"/>
          <p:cNvSpPr txBox="1"/>
          <p:nvPr>
            <p:ph idx="1" type="body"/>
          </p:nvPr>
        </p:nvSpPr>
        <p:spPr>
          <a:xfrm>
            <a:off x="685479" y="4344140"/>
            <a:ext cx="54870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de"/>
              <a:t>LMIC_setTxData2 packt mydata in Sendequeue.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de"/>
              <a:t>Wie sieht mydata aus?</a:t>
            </a:r>
          </a:p>
        </p:txBody>
      </p:sp>
      <p:sp>
        <p:nvSpPr>
          <p:cNvPr id="373" name="Shape 373"/>
          <p:cNvSpPr txBox="1"/>
          <p:nvPr>
            <p:ph idx="12" type="sldNum"/>
          </p:nvPr>
        </p:nvSpPr>
        <p:spPr>
          <a:xfrm>
            <a:off x="3883851" y="8685341"/>
            <a:ext cx="29724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de"/>
              <a:t>‹#›</a:t>
            </a:fld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Shape 380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Shape 3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de"/>
              <a:t>Nicht ärgern, dass LoRaWAN nur Bytes kennt </a:t>
            </a:r>
          </a:p>
          <a:p>
            <a:pPr lvl="0">
              <a:spcBef>
                <a:spcPts val="0"/>
              </a:spcBef>
              <a:buNone/>
            </a:pPr>
            <a:r>
              <a:rPr lang="de"/>
              <a:t>es macht halt eins und zwar Datenübrtragung und das halt „richtig“,</a:t>
            </a:r>
          </a:p>
          <a:p>
            <a:pPr lvl="0">
              <a:spcBef>
                <a:spcPts val="0"/>
              </a:spcBef>
              <a:buNone/>
            </a:pPr>
            <a:r>
              <a:rPr lang="de"/>
              <a:t>höhere Schichten (ihr)müssen sich um die Datenformate kümmern.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de"/>
              <a:t>Enkodieren: Bogen zurück zum Zweierkompliment.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Shape 8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Shape 387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Shape 3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Shape 392"/>
          <p:cNvSpPr/>
          <p:nvPr>
            <p:ph idx="2" type="sldImg"/>
          </p:nvPr>
        </p:nvSpPr>
        <p:spPr>
          <a:xfrm>
            <a:off x="925574" y="685837"/>
            <a:ext cx="5007000" cy="34293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Shape 393"/>
          <p:cNvSpPr txBox="1"/>
          <p:nvPr>
            <p:ph idx="1" type="body"/>
          </p:nvPr>
        </p:nvSpPr>
        <p:spPr>
          <a:xfrm>
            <a:off x="685479" y="4344140"/>
            <a:ext cx="54870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94" name="Shape 394"/>
          <p:cNvSpPr txBox="1"/>
          <p:nvPr>
            <p:ph idx="12" type="sldNum"/>
          </p:nvPr>
        </p:nvSpPr>
        <p:spPr>
          <a:xfrm>
            <a:off x="3883851" y="8685341"/>
            <a:ext cx="29724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"/>
              <a:t>‹#›</a:t>
            </a:fld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Shape 402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Shape 40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Shape 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Shape 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Shape 1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Shape 11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de"/>
              <a:t>Kleine Motivaton: Bus-Systeme lösen ein gewisses Problem ;-)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Shape 1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hape 10"/>
          <p:cNvCxnSpPr/>
          <p:nvPr/>
        </p:nvCxnSpPr>
        <p:spPr>
          <a:xfrm>
            <a:off x="4278300" y="3668216"/>
            <a:ext cx="587400" cy="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" name="Shape 11"/>
          <p:cNvSpPr txBox="1"/>
          <p:nvPr>
            <p:ph type="ctrTitle"/>
          </p:nvPr>
        </p:nvSpPr>
        <p:spPr>
          <a:xfrm>
            <a:off x="311700" y="794633"/>
            <a:ext cx="8520600" cy="2610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 algn="ctr">
              <a:spcBef>
                <a:spcPts val="0"/>
              </a:spcBef>
              <a:buSzPct val="100000"/>
              <a:defRPr sz="5400"/>
            </a:lvl1pPr>
            <a:lvl2pPr lvl="1" rtl="0" algn="ctr">
              <a:spcBef>
                <a:spcPts val="0"/>
              </a:spcBef>
              <a:buSzPct val="100000"/>
              <a:defRPr sz="5400"/>
            </a:lvl2pPr>
            <a:lvl3pPr lvl="2" rtl="0" algn="ctr">
              <a:spcBef>
                <a:spcPts val="0"/>
              </a:spcBef>
              <a:buSzPct val="100000"/>
              <a:defRPr sz="5400"/>
            </a:lvl3pPr>
            <a:lvl4pPr lvl="3" rtl="0" algn="ctr">
              <a:spcBef>
                <a:spcPts val="0"/>
              </a:spcBef>
              <a:buSzPct val="100000"/>
              <a:defRPr sz="5400"/>
            </a:lvl4pPr>
            <a:lvl5pPr lvl="4" rtl="0" algn="ctr">
              <a:spcBef>
                <a:spcPts val="0"/>
              </a:spcBef>
              <a:buSzPct val="100000"/>
              <a:defRPr sz="5400"/>
            </a:lvl5pPr>
            <a:lvl6pPr lvl="5" rtl="0" algn="ctr">
              <a:spcBef>
                <a:spcPts val="0"/>
              </a:spcBef>
              <a:buSzPct val="100000"/>
              <a:defRPr sz="5400"/>
            </a:lvl6pPr>
            <a:lvl7pPr lvl="6" rtl="0" algn="ctr">
              <a:spcBef>
                <a:spcPts val="0"/>
              </a:spcBef>
              <a:buSzPct val="100000"/>
              <a:defRPr sz="5400"/>
            </a:lvl7pPr>
            <a:lvl8pPr lvl="7" rtl="0" algn="ctr">
              <a:spcBef>
                <a:spcPts val="0"/>
              </a:spcBef>
              <a:buSzPct val="100000"/>
              <a:defRPr sz="5400"/>
            </a:lvl8pPr>
            <a:lvl9pPr lvl="8" rtl="0" algn="ctr">
              <a:spcBef>
                <a:spcPts val="0"/>
              </a:spcBef>
              <a:buSzPct val="100000"/>
              <a:defRPr sz="5400"/>
            </a:lvl9pPr>
          </a:lstStyle>
          <a:p/>
        </p:txBody>
      </p:sp>
      <p:sp>
        <p:nvSpPr>
          <p:cNvPr id="12" name="Shape 12"/>
          <p:cNvSpPr txBox="1"/>
          <p:nvPr>
            <p:ph idx="1" type="subTitle"/>
          </p:nvPr>
        </p:nvSpPr>
        <p:spPr>
          <a:xfrm>
            <a:off x="311700" y="4221097"/>
            <a:ext cx="8520600" cy="9780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9pPr>
          </a:lstStyle>
          <a:p/>
        </p:txBody>
      </p:sp>
      <p:sp>
        <p:nvSpPr>
          <p:cNvPr id="13" name="Shape 13"/>
          <p:cNvSpPr txBox="1"/>
          <p:nvPr>
            <p:ph idx="12" type="sldNum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de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ig 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/>
          <p:nvPr>
            <p:ph type="title"/>
          </p:nvPr>
        </p:nvSpPr>
        <p:spPr>
          <a:xfrm>
            <a:off x="311700" y="1557233"/>
            <a:ext cx="8520600" cy="26400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 algn="ctr">
              <a:spcBef>
                <a:spcPts val="0"/>
              </a:spcBef>
              <a:buClr>
                <a:schemeClr val="dk1"/>
              </a:buClr>
              <a:buSzPct val="100000"/>
              <a:defRPr sz="11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buClr>
                <a:schemeClr val="dk1"/>
              </a:buClr>
              <a:buSzPct val="100000"/>
              <a:defRPr sz="110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buClr>
                <a:schemeClr val="dk1"/>
              </a:buClr>
              <a:buSzPct val="100000"/>
              <a:defRPr sz="110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buClr>
                <a:schemeClr val="dk1"/>
              </a:buClr>
              <a:buSzPct val="100000"/>
              <a:defRPr sz="110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buClr>
                <a:schemeClr val="dk1"/>
              </a:buClr>
              <a:buSzPct val="100000"/>
              <a:defRPr sz="110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buClr>
                <a:schemeClr val="dk1"/>
              </a:buClr>
              <a:buSzPct val="100000"/>
              <a:defRPr sz="110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buClr>
                <a:schemeClr val="dk1"/>
              </a:buClr>
              <a:buSzPct val="100000"/>
              <a:defRPr sz="110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buClr>
                <a:schemeClr val="dk1"/>
              </a:buClr>
              <a:buSzPct val="100000"/>
              <a:defRPr sz="110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buClr>
                <a:schemeClr val="dk1"/>
              </a:buClr>
              <a:buSzPct val="100000"/>
              <a:defRPr sz="1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8" name="Shape 48"/>
          <p:cNvSpPr txBox="1"/>
          <p:nvPr>
            <p:ph idx="1" type="body"/>
          </p:nvPr>
        </p:nvSpPr>
        <p:spPr>
          <a:xfrm>
            <a:off x="311700" y="4299000"/>
            <a:ext cx="8520600" cy="14289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 algn="ctr">
              <a:spcBef>
                <a:spcPts val="0"/>
              </a:spcBef>
              <a:defRPr/>
            </a:lvl1pPr>
            <a:lvl2pPr lvl="1" rtl="0" algn="ctr">
              <a:spcBef>
                <a:spcPts val="0"/>
              </a:spcBef>
              <a:defRPr/>
            </a:lvl2pPr>
            <a:lvl3pPr lvl="2" rtl="0" algn="ctr">
              <a:spcBef>
                <a:spcPts val="0"/>
              </a:spcBef>
              <a:defRPr/>
            </a:lvl3pPr>
            <a:lvl4pPr lvl="3" rtl="0" algn="ctr">
              <a:spcBef>
                <a:spcPts val="0"/>
              </a:spcBef>
              <a:defRPr/>
            </a:lvl4pPr>
            <a:lvl5pPr lvl="4" rtl="0" algn="ctr">
              <a:spcBef>
                <a:spcPts val="0"/>
              </a:spcBef>
              <a:defRPr/>
            </a:lvl5pPr>
            <a:lvl6pPr lvl="5" rtl="0" algn="ctr">
              <a:spcBef>
                <a:spcPts val="0"/>
              </a:spcBef>
              <a:defRPr/>
            </a:lvl6pPr>
            <a:lvl7pPr lvl="6" rtl="0" algn="ctr">
              <a:spcBef>
                <a:spcPts val="0"/>
              </a:spcBef>
              <a:defRPr/>
            </a:lvl7pPr>
            <a:lvl8pPr lvl="7" rtl="0" algn="ctr">
              <a:spcBef>
                <a:spcPts val="0"/>
              </a:spcBef>
              <a:defRPr/>
            </a:lvl8pPr>
            <a:lvl9pPr lvl="8" rtl="0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49" name="Shape 49"/>
          <p:cNvSpPr txBox="1"/>
          <p:nvPr>
            <p:ph idx="12" type="sldNum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de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/>
          <p:nvPr>
            <p:ph idx="12" type="sldNum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de"/>
              <a:t>‹#›</a:t>
            </a:fld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tandard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/>
          <p:nvPr>
            <p:ph type="title"/>
          </p:nvPr>
        </p:nvSpPr>
        <p:spPr>
          <a:xfrm>
            <a:off x="237659" y="234621"/>
            <a:ext cx="8442900" cy="2829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None/>
              <a:defRPr sz="3000"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  <p:sp>
        <p:nvSpPr>
          <p:cNvPr id="54" name="Shape 54"/>
          <p:cNvSpPr txBox="1"/>
          <p:nvPr>
            <p:ph idx="1" type="subTitle"/>
          </p:nvPr>
        </p:nvSpPr>
        <p:spPr>
          <a:xfrm>
            <a:off x="237658" y="667696"/>
            <a:ext cx="8386200" cy="2829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None/>
              <a:defRPr i="1" sz="2400"/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  <p:sp>
        <p:nvSpPr>
          <p:cNvPr id="55" name="Shape 55"/>
          <p:cNvSpPr txBox="1"/>
          <p:nvPr>
            <p:ph idx="2" type="body"/>
          </p:nvPr>
        </p:nvSpPr>
        <p:spPr>
          <a:xfrm>
            <a:off x="458058" y="1176954"/>
            <a:ext cx="8227800" cy="5386800"/>
          </a:xfrm>
          <a:prstGeom prst="rect">
            <a:avLst/>
          </a:prstGeom>
        </p:spPr>
        <p:txBody>
          <a:bodyPr anchorCtr="0" anchor="t" bIns="91400" lIns="91400" rIns="91400" tIns="91400"/>
          <a:lstStyle>
            <a:lvl1pPr lvl="0" rtl="0">
              <a:spcBef>
                <a:spcPts val="0"/>
              </a:spcBef>
              <a:buSzPct val="100000"/>
              <a:buFont typeface="Calibri"/>
              <a:defRPr sz="2400"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SzPct val="100000"/>
              <a:buFont typeface="Calibri"/>
              <a:defRPr sz="2400"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spcBef>
                <a:spcPts val="0"/>
              </a:spcBef>
              <a:buSzPct val="100000"/>
              <a:buFont typeface="Calibri"/>
              <a:defRPr sz="2400"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spcBef>
                <a:spcPts val="0"/>
              </a:spcBef>
              <a:buSzPct val="100000"/>
              <a:buFont typeface="Calibri"/>
              <a:defRPr sz="2400"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spcBef>
                <a:spcPts val="0"/>
              </a:spcBef>
              <a:buSzPct val="100000"/>
              <a:buFont typeface="Calibri"/>
              <a:defRPr sz="2400"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spcBef>
                <a:spcPts val="0"/>
              </a:spcBef>
              <a:buSzPct val="100000"/>
              <a:buFont typeface="Calibri"/>
              <a:defRPr sz="2400"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spcBef>
                <a:spcPts val="0"/>
              </a:spcBef>
              <a:buSzPct val="100000"/>
              <a:buFont typeface="Calibri"/>
              <a:defRPr sz="2400"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spcBef>
                <a:spcPts val="0"/>
              </a:spcBef>
              <a:buSzPct val="100000"/>
              <a:buFont typeface="Calibri"/>
              <a:defRPr sz="2400"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spcBef>
                <a:spcPts val="0"/>
              </a:spcBef>
              <a:buSzPct val="100000"/>
              <a:buFont typeface="Calibri"/>
              <a:defRPr sz="2400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6" name="Shape 56"/>
          <p:cNvSpPr txBox="1"/>
          <p:nvPr>
            <p:ph idx="12" type="sldNum"/>
          </p:nvPr>
        </p:nvSpPr>
        <p:spPr>
          <a:xfrm>
            <a:off x="8480596" y="6333134"/>
            <a:ext cx="548700" cy="5250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de">
                <a:solidFill>
                  <a:srgbClr val="000000"/>
                </a:solidFill>
              </a:rPr>
              <a:t>‹#›</a:t>
            </a:fld>
          </a:p>
        </p:txBody>
      </p:sp>
      <p:sp>
        <p:nvSpPr>
          <p:cNvPr id="57" name="Shape 57"/>
          <p:cNvSpPr txBox="1"/>
          <p:nvPr>
            <p:ph idx="3" type="body"/>
          </p:nvPr>
        </p:nvSpPr>
        <p:spPr>
          <a:xfrm>
            <a:off x="458071" y="6454167"/>
            <a:ext cx="8227800" cy="282900"/>
          </a:xfrm>
          <a:prstGeom prst="rect">
            <a:avLst/>
          </a:prstGeom>
        </p:spPr>
        <p:txBody>
          <a:bodyPr anchorCtr="0" anchor="b" bIns="91400" lIns="91400" rIns="91400" tIns="91400"/>
          <a:lstStyle>
            <a:lvl1pPr lvl="0" rtl="0">
              <a:spcBef>
                <a:spcPts val="0"/>
              </a:spcBef>
              <a:buSzPct val="100000"/>
              <a:buFont typeface="Calibri"/>
              <a:defRPr i="1" sz="1200"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SzPct val="100000"/>
              <a:buFont typeface="Calibri"/>
              <a:defRPr i="1" sz="1200"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spcBef>
                <a:spcPts val="0"/>
              </a:spcBef>
              <a:buSzPct val="100000"/>
              <a:buFont typeface="Calibri"/>
              <a:defRPr i="1" sz="1200"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spcBef>
                <a:spcPts val="0"/>
              </a:spcBef>
              <a:buSzPct val="100000"/>
              <a:buFont typeface="Calibri"/>
              <a:defRPr i="1" sz="1200"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spcBef>
                <a:spcPts val="0"/>
              </a:spcBef>
              <a:buSzPct val="100000"/>
              <a:buFont typeface="Calibri"/>
              <a:defRPr i="1" sz="1200"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spcBef>
                <a:spcPts val="0"/>
              </a:spcBef>
              <a:buSzPct val="100000"/>
              <a:buFont typeface="Calibri"/>
              <a:defRPr i="1" sz="1200"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spcBef>
                <a:spcPts val="0"/>
              </a:spcBef>
              <a:buSzPct val="100000"/>
              <a:buFont typeface="Calibri"/>
              <a:defRPr i="1" sz="1200"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spcBef>
                <a:spcPts val="0"/>
              </a:spcBef>
              <a:buSzPct val="100000"/>
              <a:buFont typeface="Calibri"/>
              <a:defRPr i="1" sz="1200"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spcBef>
                <a:spcPts val="0"/>
              </a:spcBef>
              <a:buSzPct val="100000"/>
              <a:buFont typeface="Calibri"/>
              <a:defRPr i="1" sz="1200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Section 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 txBox="1"/>
          <p:nvPr>
            <p:ph type="title"/>
          </p:nvPr>
        </p:nvSpPr>
        <p:spPr>
          <a:xfrm>
            <a:off x="311700" y="3307400"/>
            <a:ext cx="8114400" cy="3261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buClr>
                <a:schemeClr val="lt1"/>
              </a:buClr>
              <a:buSzPct val="100000"/>
              <a:defRPr sz="6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buSzPct val="100000"/>
              <a:defRPr sz="6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buSzPct val="100000"/>
              <a:defRPr sz="6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buSzPct val="100000"/>
              <a:defRPr sz="6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buSzPct val="100000"/>
              <a:defRPr sz="6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buSzPct val="100000"/>
              <a:defRPr sz="6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buSzPct val="100000"/>
              <a:defRPr sz="6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buSzPct val="100000"/>
              <a:defRPr sz="6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buSzPct val="100000"/>
              <a:defRPr sz="6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Shape 16"/>
          <p:cNvSpPr txBox="1"/>
          <p:nvPr>
            <p:ph idx="12" type="sldNum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de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and 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/>
          <p:nvPr>
            <p:ph type="title"/>
          </p:nvPr>
        </p:nvSpPr>
        <p:spPr>
          <a:xfrm>
            <a:off x="311700" y="593366"/>
            <a:ext cx="8520600" cy="7635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20" name="Shape 20"/>
          <p:cNvSpPr txBox="1"/>
          <p:nvPr>
            <p:ph idx="12" type="sldNum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de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and two 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/>
          <p:nvPr>
            <p:ph type="title"/>
          </p:nvPr>
        </p:nvSpPr>
        <p:spPr>
          <a:xfrm>
            <a:off x="311700" y="593366"/>
            <a:ext cx="8520600" cy="7635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23" name="Shape 23"/>
          <p:cNvSpPr txBox="1"/>
          <p:nvPr>
            <p:ph idx="1" type="body"/>
          </p:nvPr>
        </p:nvSpPr>
        <p:spPr>
          <a:xfrm>
            <a:off x="311700" y="1536633"/>
            <a:ext cx="3999900" cy="45552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2" type="body"/>
          </p:nvPr>
        </p:nvSpPr>
        <p:spPr>
          <a:xfrm>
            <a:off x="4832400" y="1536633"/>
            <a:ext cx="3999900" cy="45552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5" name="Shape 25"/>
          <p:cNvSpPr txBox="1"/>
          <p:nvPr>
            <p:ph idx="12" type="sldNum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de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 txBox="1"/>
          <p:nvPr>
            <p:ph type="title"/>
          </p:nvPr>
        </p:nvSpPr>
        <p:spPr>
          <a:xfrm>
            <a:off x="311700" y="593366"/>
            <a:ext cx="8520600" cy="7635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28" name="Shape 28"/>
          <p:cNvSpPr txBox="1"/>
          <p:nvPr>
            <p:ph idx="12" type="sldNum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de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One column 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/>
          <p:nvPr>
            <p:ph type="title"/>
          </p:nvPr>
        </p:nvSpPr>
        <p:spPr>
          <a:xfrm>
            <a:off x="311700" y="842400"/>
            <a:ext cx="2808000" cy="1007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buSzPct val="100000"/>
              <a:defRPr sz="2400"/>
            </a:lvl1pPr>
            <a:lvl2pPr lvl="1" rtl="0">
              <a:spcBef>
                <a:spcPts val="0"/>
              </a:spcBef>
              <a:buSzPct val="100000"/>
              <a:defRPr sz="2400"/>
            </a:lvl2pPr>
            <a:lvl3pPr lvl="2" rtl="0">
              <a:spcBef>
                <a:spcPts val="0"/>
              </a:spcBef>
              <a:buSzPct val="100000"/>
              <a:defRPr sz="2400"/>
            </a:lvl3pPr>
            <a:lvl4pPr lvl="3" rtl="0">
              <a:spcBef>
                <a:spcPts val="0"/>
              </a:spcBef>
              <a:buSzPct val="100000"/>
              <a:defRPr sz="2400"/>
            </a:lvl4pPr>
            <a:lvl5pPr lvl="4" rtl="0">
              <a:spcBef>
                <a:spcPts val="0"/>
              </a:spcBef>
              <a:buSzPct val="100000"/>
              <a:defRPr sz="2400"/>
            </a:lvl5pPr>
            <a:lvl6pPr lvl="5" rtl="0">
              <a:spcBef>
                <a:spcPts val="0"/>
              </a:spcBef>
              <a:buSzPct val="100000"/>
              <a:defRPr sz="2400"/>
            </a:lvl6pPr>
            <a:lvl7pPr lvl="6" rtl="0">
              <a:spcBef>
                <a:spcPts val="0"/>
              </a:spcBef>
              <a:buSzPct val="100000"/>
              <a:defRPr sz="2400"/>
            </a:lvl7pPr>
            <a:lvl8pPr lvl="7" rtl="0">
              <a:spcBef>
                <a:spcPts val="0"/>
              </a:spcBef>
              <a:buSzPct val="100000"/>
              <a:defRPr sz="2400"/>
            </a:lvl8pPr>
            <a:lvl9pPr lvl="8" rtl="0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1" name="Shape 31"/>
          <p:cNvSpPr txBox="1"/>
          <p:nvPr>
            <p:ph idx="1" type="body"/>
          </p:nvPr>
        </p:nvSpPr>
        <p:spPr>
          <a:xfrm>
            <a:off x="311700" y="1987833"/>
            <a:ext cx="2808000" cy="41040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100000"/>
              <a:defRPr sz="12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2" name="Shape 32"/>
          <p:cNvSpPr txBox="1"/>
          <p:nvPr>
            <p:ph idx="12" type="sldNum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de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in point">
    <p:bg>
      <p:bgPr>
        <a:solidFill>
          <a:schemeClr val="accent3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/>
          <p:nvPr>
            <p:ph type="title"/>
          </p:nvPr>
        </p:nvSpPr>
        <p:spPr>
          <a:xfrm>
            <a:off x="490250" y="701800"/>
            <a:ext cx="5683800" cy="54543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Shape 35"/>
          <p:cNvSpPr txBox="1"/>
          <p:nvPr>
            <p:ph idx="12" type="sldNum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de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ection title and 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/>
          <p:nvPr/>
        </p:nvSpPr>
        <p:spPr>
          <a:xfrm>
            <a:off x="4572000" y="133"/>
            <a:ext cx="457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38" name="Shape 38"/>
          <p:cNvCxnSpPr/>
          <p:nvPr/>
        </p:nvCxnSpPr>
        <p:spPr>
          <a:xfrm>
            <a:off x="5029675" y="59940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" name="Shape 39"/>
          <p:cNvSpPr txBox="1"/>
          <p:nvPr>
            <p:ph type="title"/>
          </p:nvPr>
        </p:nvSpPr>
        <p:spPr>
          <a:xfrm>
            <a:off x="265500" y="1834132"/>
            <a:ext cx="4045200" cy="20691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 algn="ctr">
              <a:spcBef>
                <a:spcPts val="0"/>
              </a:spcBef>
              <a:buSzPct val="100000"/>
              <a:defRPr sz="3800"/>
            </a:lvl1pPr>
            <a:lvl2pPr lvl="1" rtl="0" algn="ctr">
              <a:spcBef>
                <a:spcPts val="0"/>
              </a:spcBef>
              <a:buSzPct val="100000"/>
              <a:defRPr sz="3800"/>
            </a:lvl2pPr>
            <a:lvl3pPr lvl="2" rtl="0" algn="ctr">
              <a:spcBef>
                <a:spcPts val="0"/>
              </a:spcBef>
              <a:buSzPct val="100000"/>
              <a:defRPr sz="3800"/>
            </a:lvl3pPr>
            <a:lvl4pPr lvl="3" rtl="0" algn="ctr">
              <a:spcBef>
                <a:spcPts val="0"/>
              </a:spcBef>
              <a:buSzPct val="100000"/>
              <a:defRPr sz="3800"/>
            </a:lvl4pPr>
            <a:lvl5pPr lvl="4" rtl="0" algn="ctr">
              <a:spcBef>
                <a:spcPts val="0"/>
              </a:spcBef>
              <a:buSzPct val="100000"/>
              <a:defRPr sz="3800"/>
            </a:lvl5pPr>
            <a:lvl6pPr lvl="5" rtl="0" algn="ctr">
              <a:spcBef>
                <a:spcPts val="0"/>
              </a:spcBef>
              <a:buSzPct val="100000"/>
              <a:defRPr sz="3800"/>
            </a:lvl6pPr>
            <a:lvl7pPr lvl="6" rtl="0" algn="ctr">
              <a:spcBef>
                <a:spcPts val="0"/>
              </a:spcBef>
              <a:buSzPct val="100000"/>
              <a:defRPr sz="3800"/>
            </a:lvl7pPr>
            <a:lvl8pPr lvl="7" rtl="0" algn="ctr">
              <a:spcBef>
                <a:spcPts val="0"/>
              </a:spcBef>
              <a:buSzPct val="100000"/>
              <a:defRPr sz="3800"/>
            </a:lvl8pPr>
            <a:lvl9pPr lvl="8" rtl="0" algn="ctr">
              <a:spcBef>
                <a:spcPts val="0"/>
              </a:spcBef>
              <a:buSzPct val="100000"/>
              <a:defRPr sz="3800"/>
            </a:lvl9pPr>
          </a:lstStyle>
          <a:p/>
        </p:txBody>
      </p:sp>
      <p:sp>
        <p:nvSpPr>
          <p:cNvPr id="40" name="Shape 40"/>
          <p:cNvSpPr txBox="1"/>
          <p:nvPr>
            <p:ph idx="1" type="subTitle"/>
          </p:nvPr>
        </p:nvSpPr>
        <p:spPr>
          <a:xfrm>
            <a:off x="265500" y="3974833"/>
            <a:ext cx="4045200" cy="17940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9pPr>
          </a:lstStyle>
          <a:p/>
        </p:txBody>
      </p:sp>
      <p:sp>
        <p:nvSpPr>
          <p:cNvPr id="41" name="Shape 41"/>
          <p:cNvSpPr txBox="1"/>
          <p:nvPr>
            <p:ph idx="2" type="body"/>
          </p:nvPr>
        </p:nvSpPr>
        <p:spPr>
          <a:xfrm>
            <a:off x="4939500" y="965600"/>
            <a:ext cx="3837000" cy="49269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Shape 42"/>
          <p:cNvSpPr txBox="1"/>
          <p:nvPr>
            <p:ph idx="12" type="sldNum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de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/>
          <p:nvPr>
            <p:ph idx="1" type="body"/>
          </p:nvPr>
        </p:nvSpPr>
        <p:spPr>
          <a:xfrm>
            <a:off x="319500" y="5644966"/>
            <a:ext cx="5998800" cy="7983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Alfa Slab One"/>
              <a:buNone/>
              <a:defRPr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</a:lstStyle>
          <a:p/>
        </p:txBody>
      </p:sp>
      <p:sp>
        <p:nvSpPr>
          <p:cNvPr id="45" name="Shape 45"/>
          <p:cNvSpPr txBox="1"/>
          <p:nvPr>
            <p:ph idx="12" type="sldNum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de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593366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Clr>
                <a:schemeClr val="accent3"/>
              </a:buClr>
              <a:buSzPct val="100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 rtl="0">
              <a:spcBef>
                <a:spcPts val="0"/>
              </a:spcBef>
              <a:buClr>
                <a:schemeClr val="accent3"/>
              </a:buClr>
              <a:buSzPct val="100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 lvl="2" rtl="0">
              <a:spcBef>
                <a:spcPts val="0"/>
              </a:spcBef>
              <a:buClr>
                <a:schemeClr val="accent3"/>
              </a:buClr>
              <a:buSzPct val="100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 lvl="3" rtl="0">
              <a:spcBef>
                <a:spcPts val="0"/>
              </a:spcBef>
              <a:buClr>
                <a:schemeClr val="accent3"/>
              </a:buClr>
              <a:buSzPct val="100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 lvl="4" rtl="0">
              <a:spcBef>
                <a:spcPts val="0"/>
              </a:spcBef>
              <a:buClr>
                <a:schemeClr val="accent3"/>
              </a:buClr>
              <a:buSzPct val="100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 lvl="5" rtl="0">
              <a:spcBef>
                <a:spcPts val="0"/>
              </a:spcBef>
              <a:buClr>
                <a:schemeClr val="accent3"/>
              </a:buClr>
              <a:buSzPct val="100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 lvl="6" rtl="0">
              <a:spcBef>
                <a:spcPts val="0"/>
              </a:spcBef>
              <a:buClr>
                <a:schemeClr val="accent3"/>
              </a:buClr>
              <a:buSzPct val="100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 lvl="7" rtl="0">
              <a:spcBef>
                <a:spcPts val="0"/>
              </a:spcBef>
              <a:buClr>
                <a:schemeClr val="accent3"/>
              </a:buClr>
              <a:buSzPct val="100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 lvl="8" rtl="0">
              <a:spcBef>
                <a:spcPts val="0"/>
              </a:spcBef>
              <a:buClr>
                <a:schemeClr val="accent3"/>
              </a:buClr>
              <a:buSzPct val="100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Proxima Nova"/>
              <a:defRPr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Proxima Nova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Proxima Nova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Proxima Nova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Proxima Nova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Proxima Nova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Proxima Nova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Proxima Nova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Proxima Nova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fld id="{00000000-1234-1234-1234-123412341234}" type="slidenum">
              <a:rPr lang="de"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gif"/><Relationship Id="rId4" Type="http://schemas.openxmlformats.org/officeDocument/2006/relationships/image" Target="../media/image7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gif"/><Relationship Id="rId4" Type="http://schemas.openxmlformats.org/officeDocument/2006/relationships/image" Target="../media/image12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gif"/><Relationship Id="rId4" Type="http://schemas.openxmlformats.org/officeDocument/2006/relationships/image" Target="../media/image17.gif"/><Relationship Id="rId5" Type="http://schemas.openxmlformats.org/officeDocument/2006/relationships/image" Target="../media/image15.gif"/><Relationship Id="rId6" Type="http://schemas.openxmlformats.org/officeDocument/2006/relationships/image" Target="../media/image13.gif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gif"/><Relationship Id="rId4" Type="http://schemas.openxmlformats.org/officeDocument/2006/relationships/image" Target="../media/image14.gif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2.gif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8.gif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9.gif"/><Relationship Id="rId4" Type="http://schemas.openxmlformats.org/officeDocument/2006/relationships/image" Target="../media/image21.gif"/><Relationship Id="rId5" Type="http://schemas.openxmlformats.org/officeDocument/2006/relationships/image" Target="../media/image20.gif"/><Relationship Id="rId6" Type="http://schemas.openxmlformats.org/officeDocument/2006/relationships/image" Target="../media/image24.gif"/><Relationship Id="rId7" Type="http://schemas.openxmlformats.org/officeDocument/2006/relationships/image" Target="../media/image23.gif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5.gif"/><Relationship Id="rId4" Type="http://schemas.openxmlformats.org/officeDocument/2006/relationships/image" Target="../media/image26.gif"/><Relationship Id="rId5" Type="http://schemas.openxmlformats.org/officeDocument/2006/relationships/image" Target="../media/image27.gif"/><Relationship Id="rId6" Type="http://schemas.openxmlformats.org/officeDocument/2006/relationships/image" Target="../media/image28.gif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1.gif"/><Relationship Id="rId4" Type="http://schemas.openxmlformats.org/officeDocument/2006/relationships/image" Target="../media/image29.gif"/><Relationship Id="rId5" Type="http://schemas.openxmlformats.org/officeDocument/2006/relationships/image" Target="../media/image32.gif"/><Relationship Id="rId6" Type="http://schemas.openxmlformats.org/officeDocument/2006/relationships/image" Target="../media/image30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gif"/><Relationship Id="rId4" Type="http://schemas.openxmlformats.org/officeDocument/2006/relationships/image" Target="../media/image1.gif"/><Relationship Id="rId5" Type="http://schemas.openxmlformats.org/officeDocument/2006/relationships/image" Target="../media/image5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www.thethingsnetwork.org/" TargetMode="External"/><Relationship Id="rId4" Type="http://schemas.openxmlformats.org/officeDocument/2006/relationships/image" Target="../media/image3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8.png"/><Relationship Id="rId4" Type="http://schemas.openxmlformats.org/officeDocument/2006/relationships/hyperlink" Target="https://www.thethingsnetwork.org/article/the-things-network-architecture-1" TargetMode="External"/><Relationship Id="rId5" Type="http://schemas.openxmlformats.org/officeDocument/2006/relationships/hyperlink" Target="https://www.thethingsnetwork.org/wiki/Backend/Home" TargetMode="Externa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5.png"/><Relationship Id="rId4" Type="http://schemas.openxmlformats.org/officeDocument/2006/relationships/image" Target="../media/image36.jpg"/><Relationship Id="rId5" Type="http://schemas.openxmlformats.org/officeDocument/2006/relationships/image" Target="../media/image3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s://mosquitto.org" TargetMode="External"/><Relationship Id="rId4" Type="http://schemas.openxmlformats.org/officeDocument/2006/relationships/hyperlink" Target="https://grafana.com/" TargetMode="External"/><Relationship Id="rId5" Type="http://schemas.openxmlformats.org/officeDocument/2006/relationships/hyperlink" Target="https://nodered.org/" TargetMode="External"/><Relationship Id="rId6" Type="http://schemas.openxmlformats.org/officeDocument/2006/relationships/hyperlink" Target="https://ifttt.com/" TargetMode="Externa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s://www.thethingsnetwork.org/docs/applications/mqtt/" TargetMode="External"/><Relationship Id="rId4" Type="http://schemas.openxmlformats.org/officeDocument/2006/relationships/image" Target="../media/image3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1.xml"/><Relationship Id="rId3" Type="http://schemas.openxmlformats.org/officeDocument/2006/relationships/hyperlink" Target="https://account.thethingsnetwork.org/register" TargetMode="External"/><Relationship Id="rId4" Type="http://schemas.openxmlformats.org/officeDocument/2006/relationships/hyperlink" Target="https://www.thethingsnetwork.org/docs/network/cli/" TargetMode="External"/><Relationship Id="rId5" Type="http://schemas.openxmlformats.org/officeDocument/2006/relationships/hyperlink" Target="https://www.thethingsnetwork.org/article/the-things-network-architecture-1" TargetMode="External"/><Relationship Id="rId6" Type="http://schemas.openxmlformats.org/officeDocument/2006/relationships/hyperlink" Target="https://console.thethingsnetwork.org/" TargetMode="Externa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4.xml"/><Relationship Id="rId3" Type="http://schemas.openxmlformats.org/officeDocument/2006/relationships/hyperlink" Target="http://www.cplusplus.com/doc/tutorial/structures/" TargetMode="External"/><Relationship Id="rId4" Type="http://schemas.openxmlformats.org/officeDocument/2006/relationships/hyperlink" Target="https://github.com/matthijskooijman/arduino-lmic/blob/master/doc/LMiC-v1.5.pdf" TargetMode="Externa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0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9.xml"/><Relationship Id="rId3" Type="http://schemas.openxmlformats.org/officeDocument/2006/relationships/hyperlink" Target="https://www.thethingsnetwork.org/docs/devices/bytes.html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hyperlink" Target="https://de.wikipedia.org/wiki/Parallele_Daten%C3%BCbertragung#/media/File:Parallel_and_Serial_Transmission.gif" TargetMode="External"/><Relationship Id="rId4" Type="http://schemas.openxmlformats.org/officeDocument/2006/relationships/hyperlink" Target="https://en.wikipedia.org/wiki/Digital_timing_diagram" TargetMode="External"/><Relationship Id="rId5" Type="http://schemas.openxmlformats.org/officeDocument/2006/relationships/hyperlink" Target="https://www.heise.de/developer/artikel/Kommunikation-ueber-MQTT-3238975.html" TargetMode="External"/><Relationship Id="rId6" Type="http://schemas.openxmlformats.org/officeDocument/2006/relationships/hyperlink" Target="https://www.adafruit.com/product/2772" TargetMode="External"/><Relationship Id="rId7" Type="http://schemas.openxmlformats.org/officeDocument/2006/relationships/hyperlink" Target="https://www.thethingsnetwork.org/forum/t/adafruit-lora-feather-gateway/2440/48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2.png"/><Relationship Id="rId4" Type="http://schemas.openxmlformats.org/officeDocument/2006/relationships/hyperlink" Target="https://en.wikipedia.org/wiki/Old_Stockholm_telephone_tower" TargetMode="External"/><Relationship Id="rId5" Type="http://schemas.openxmlformats.org/officeDocument/2006/relationships/hyperlink" Target="https://commons.wikimedia.org/wiki/File:Telefontornet6838150900.jpg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/>
          <p:nvPr>
            <p:ph type="ctrTitle"/>
          </p:nvPr>
        </p:nvSpPr>
        <p:spPr>
          <a:xfrm>
            <a:off x="311700" y="794633"/>
            <a:ext cx="8520600" cy="26103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de" sz="6000"/>
              <a:t>Summerschool</a:t>
            </a:r>
          </a:p>
          <a:p>
            <a:pPr lvl="0">
              <a:spcBef>
                <a:spcPts val="0"/>
              </a:spcBef>
              <a:buNone/>
            </a:pPr>
            <a:r>
              <a:rPr lang="de" sz="6000"/>
              <a:t>Vortreffen</a:t>
            </a:r>
          </a:p>
        </p:txBody>
      </p:sp>
      <p:sp>
        <p:nvSpPr>
          <p:cNvPr id="63" name="Shape 63"/>
          <p:cNvSpPr txBox="1"/>
          <p:nvPr>
            <p:ph idx="1" type="subTitle"/>
          </p:nvPr>
        </p:nvSpPr>
        <p:spPr>
          <a:xfrm>
            <a:off x="311700" y="4221097"/>
            <a:ext cx="8520600" cy="978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de"/>
              <a:t>#3 Vernetzte Dinge</a:t>
            </a:r>
          </a:p>
        </p:txBody>
      </p:sp>
      <p:sp>
        <p:nvSpPr>
          <p:cNvPr id="64" name="Shape 64"/>
          <p:cNvSpPr txBox="1"/>
          <p:nvPr>
            <p:ph idx="1" type="subTitle"/>
          </p:nvPr>
        </p:nvSpPr>
        <p:spPr>
          <a:xfrm>
            <a:off x="499500" y="5565125"/>
            <a:ext cx="8145000" cy="1056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457200" lvl="0" rtl="0" algn="l">
              <a:spcBef>
                <a:spcPts val="0"/>
              </a:spcBef>
              <a:buNone/>
            </a:pPr>
            <a:r>
              <a:rPr lang="de"/>
              <a:t>	Johannes Deger				Simon Lüke</a:t>
            </a:r>
          </a:p>
          <a:p>
            <a:pPr indent="457200" lvl="0" marL="457200" rtl="0" algn="l">
              <a:spcBef>
                <a:spcPts val="0"/>
              </a:spcBef>
              <a:buNone/>
            </a:pPr>
            <a:r>
              <a:rPr i="1" lang="de"/>
              <a:t>k</a:t>
            </a:r>
            <a:r>
              <a:rPr i="1" lang="de"/>
              <a:t>iz Universität Ulm	</a:t>
            </a:r>
            <a:r>
              <a:rPr i="1" lang="de"/>
              <a:t>	</a:t>
            </a:r>
            <a:r>
              <a:rPr i="1" lang="de"/>
              <a:t>	Studierendenwerk Ulm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 txBox="1"/>
          <p:nvPr>
            <p:ph type="title"/>
          </p:nvPr>
        </p:nvSpPr>
        <p:spPr>
          <a:xfrm>
            <a:off x="311700" y="593366"/>
            <a:ext cx="8520600" cy="76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de"/>
              <a:t>Zahlendarstellung im Computer</a:t>
            </a:r>
          </a:p>
        </p:txBody>
      </p:sp>
      <p:sp>
        <p:nvSpPr>
          <p:cNvPr id="125" name="Shape 125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de"/>
              <a:t>Zahlen werden </a:t>
            </a:r>
            <a:r>
              <a:rPr i="1" lang="de"/>
              <a:t>binär</a:t>
            </a:r>
            <a:r>
              <a:rPr lang="de"/>
              <a:t> dargestellt…</a:t>
            </a:r>
            <a:br>
              <a:rPr lang="de"/>
            </a:br>
            <a:r>
              <a:rPr lang="de"/>
              <a:t>							… d.h zur Basis 2 mit den </a:t>
            </a:r>
            <a:r>
              <a:rPr i="1" lang="de"/>
              <a:t>Zeichen</a:t>
            </a:r>
            <a:r>
              <a:rPr lang="de"/>
              <a:t> 0 und 1</a:t>
            </a:r>
          </a:p>
          <a:p>
            <a:pPr lvl="0">
              <a:spcBef>
                <a:spcPts val="0"/>
              </a:spcBef>
              <a:buNone/>
            </a:pPr>
            <a:r>
              <a:rPr b="1" lang="de"/>
              <a:t>Überlegung:</a:t>
            </a:r>
            <a:br>
              <a:rPr lang="de"/>
            </a:br>
            <a:r>
              <a:rPr b="1" lang="de"/>
              <a:t>Darstellung Basis 10</a:t>
            </a:r>
            <a:r>
              <a:rPr lang="de"/>
              <a:t>: Zeichen 0...9 repräsentieren “Ziffern”.</a:t>
            </a:r>
            <a:br>
              <a:rPr lang="de"/>
            </a:br>
            <a:r>
              <a:rPr lang="de"/>
              <a:t>Beispiel:</a:t>
            </a:r>
            <a:br>
              <a:rPr lang="de"/>
            </a:br>
            <a:r>
              <a:rPr b="1" lang="de"/>
              <a:t> </a:t>
            </a:r>
          </a:p>
          <a:p>
            <a:pPr lvl="0">
              <a:spcBef>
                <a:spcPts val="0"/>
              </a:spcBef>
              <a:buNone/>
            </a:pPr>
            <a:r>
              <a:rPr b="1" lang="de"/>
              <a:t>Darstellung in Basis 2:</a:t>
            </a:r>
            <a:br>
              <a:rPr b="1" lang="de"/>
            </a:br>
          </a:p>
        </p:txBody>
      </p:sp>
      <p:pic>
        <p:nvPicPr>
          <p:cNvPr id="126" name="Shape 1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8475" y="3526433"/>
            <a:ext cx="5200650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Shape 1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19850" y="4431933"/>
            <a:ext cx="5857875" cy="26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/>
          <p:nvPr>
            <p:ph type="title"/>
          </p:nvPr>
        </p:nvSpPr>
        <p:spPr>
          <a:xfrm>
            <a:off x="311700" y="593366"/>
            <a:ext cx="8520600" cy="76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de"/>
              <a:t>Weitere Zahlensysteme</a:t>
            </a:r>
          </a:p>
        </p:txBody>
      </p:sp>
      <p:sp>
        <p:nvSpPr>
          <p:cNvPr id="133" name="Shape 133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de"/>
              <a:t>Hexadezimal - Basis 16:</a:t>
            </a:r>
            <a:br>
              <a:rPr b="1" lang="de"/>
            </a:br>
            <a:r>
              <a:rPr lang="de"/>
              <a:t>	Die Zeichen 0...9 und A...F stellen die Ziffern dar.</a:t>
            </a:r>
            <a:br>
              <a:rPr lang="de"/>
            </a:br>
            <a:r>
              <a:rPr lang="de"/>
              <a:t>	Dabei:</a:t>
            </a:r>
          </a:p>
          <a:p>
            <a:pPr lvl="0">
              <a:spcBef>
                <a:spcPts val="0"/>
              </a:spcBef>
              <a:buNone/>
            </a:pPr>
            <a:r>
              <a:rPr lang="de"/>
              <a:t>	</a:t>
            </a:r>
            <a:r>
              <a:rPr b="1" lang="de"/>
              <a:t>Verwendung: </a:t>
            </a:r>
            <a:r>
              <a:rPr lang="de"/>
              <a:t>Gut zur Darstellung von Bytes (später mehr)</a:t>
            </a:r>
            <a:br>
              <a:rPr lang="de"/>
            </a:br>
            <a:r>
              <a:rPr lang="de"/>
              <a:t>	</a:t>
            </a:r>
            <a:r>
              <a:rPr b="1" lang="de"/>
              <a:t>Wichtig: </a:t>
            </a:r>
            <a:r>
              <a:rPr lang="de"/>
              <a:t>Oft auch als 0x(Zahl) gekennzeichnet.</a:t>
            </a:r>
          </a:p>
          <a:p>
            <a:pPr lvl="0">
              <a:spcBef>
                <a:spcPts val="0"/>
              </a:spcBef>
              <a:buNone/>
            </a:pPr>
            <a:r>
              <a:rPr b="1" lang="de"/>
              <a:t>Oktal - Basis 8:</a:t>
            </a:r>
            <a:br>
              <a:rPr b="1" lang="de"/>
            </a:br>
            <a:r>
              <a:rPr b="1" lang="de"/>
              <a:t>	</a:t>
            </a:r>
            <a:r>
              <a:rPr lang="de"/>
              <a:t>Die Zeichen 0...7 stellen die Ziffern dar.</a:t>
            </a:r>
            <a:br>
              <a:rPr lang="de"/>
            </a:br>
            <a:r>
              <a:rPr lang="de"/>
              <a:t>	Dabei: Gleiche Wertigkeit wie im Dezimalen.</a:t>
            </a:r>
          </a:p>
        </p:txBody>
      </p:sp>
      <p:pic>
        <p:nvPicPr>
          <p:cNvPr id="134" name="Shape 1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4625" y="2279783"/>
            <a:ext cx="1298661" cy="4613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/>
          <p:nvPr>
            <p:ph type="title"/>
          </p:nvPr>
        </p:nvSpPr>
        <p:spPr>
          <a:xfrm>
            <a:off x="311700" y="593366"/>
            <a:ext cx="8520600" cy="76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de"/>
              <a:t>Umrechnung 	</a:t>
            </a:r>
          </a:p>
        </p:txBody>
      </p:sp>
      <p:sp>
        <p:nvSpPr>
          <p:cNvPr id="140" name="Shape 140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de"/>
              <a:t>Anything -&gt; 10er-System</a:t>
            </a:r>
            <a:br>
              <a:rPr b="1" lang="de"/>
            </a:br>
            <a:r>
              <a:rPr b="1" lang="de"/>
              <a:t>	</a:t>
            </a:r>
            <a:r>
              <a:rPr lang="de"/>
              <a:t>Einfaches Aufaddieren der Wertigkeiten: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b="1" lang="de"/>
              <a:t>10er-System -&gt; Binär</a:t>
            </a:r>
          </a:p>
          <a:p>
            <a:pPr lvl="0">
              <a:spcBef>
                <a:spcPts val="0"/>
              </a:spcBef>
              <a:buNone/>
            </a:pPr>
            <a:r>
              <a:rPr b="1" lang="de"/>
              <a:t>	</a:t>
            </a:r>
            <a:r>
              <a:rPr lang="de"/>
              <a:t>Hornerschema, siehe Tafel. 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br>
              <a:rPr lang="de"/>
            </a:br>
          </a:p>
        </p:txBody>
      </p:sp>
      <p:pic>
        <p:nvPicPr>
          <p:cNvPr id="141" name="Shape 1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2925" y="2300383"/>
            <a:ext cx="5857875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Shape 1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2925" y="2650483"/>
            <a:ext cx="4215936" cy="4613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 txBox="1"/>
          <p:nvPr>
            <p:ph type="title"/>
          </p:nvPr>
        </p:nvSpPr>
        <p:spPr>
          <a:xfrm>
            <a:off x="311700" y="593366"/>
            <a:ext cx="8520600" cy="76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de"/>
              <a:t>Hex-System</a:t>
            </a:r>
          </a:p>
        </p:txBody>
      </p:sp>
      <p:sp>
        <p:nvSpPr>
          <p:cNvPr id="148" name="Shape 148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de"/>
              <a:t>Besonders gut geeignet, um Bytes kurz darzustellen.</a:t>
            </a:r>
            <a:br>
              <a:rPr lang="de"/>
            </a:br>
            <a:r>
              <a:rPr lang="de"/>
              <a:t>Beispiel: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de"/>
              <a:t>Umrechnung besonders einfach in wenigen Schritten.</a:t>
            </a:r>
            <a:br>
              <a:rPr lang="de"/>
            </a:br>
            <a:r>
              <a:rPr lang="de"/>
              <a:t>	1.  Prüfen, ob Anzahl der Ziffern durch 4 teilbar</a:t>
            </a:r>
            <a:br>
              <a:rPr lang="de"/>
            </a:br>
            <a:r>
              <a:rPr lang="de"/>
              <a:t>	2. Wenn nein, ergänze genügend führende Nullen</a:t>
            </a:r>
            <a:br>
              <a:rPr lang="de"/>
            </a:br>
            <a:r>
              <a:rPr lang="de"/>
              <a:t>	3. Gruppiere Ziffern </a:t>
            </a:r>
            <a:r>
              <a:rPr i="1" lang="de"/>
              <a:t>von hinten an</a:t>
            </a:r>
            <a:r>
              <a:rPr lang="de"/>
              <a:t> zu 4er-Blöcken</a:t>
            </a:r>
            <a:br>
              <a:rPr lang="de"/>
            </a:br>
            <a:r>
              <a:rPr lang="de"/>
              <a:t>	4. Rechne 4er-Blöcke einzeln um. </a:t>
            </a:r>
            <a:br>
              <a:rPr lang="de"/>
            </a:br>
            <a:r>
              <a:rPr b="1" lang="de"/>
              <a:t>Beispiele:</a:t>
            </a:r>
          </a:p>
        </p:txBody>
      </p:sp>
      <p:pic>
        <p:nvPicPr>
          <p:cNvPr id="149" name="Shape 1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62200" y="2454833"/>
            <a:ext cx="1943100" cy="23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Shape 1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4823183"/>
            <a:ext cx="6973733" cy="4613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Shape 1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85425" y="4823183"/>
            <a:ext cx="962025" cy="17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Shape 15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1700" y="5284558"/>
            <a:ext cx="3380397" cy="4613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 txBox="1"/>
          <p:nvPr>
            <p:ph type="title"/>
          </p:nvPr>
        </p:nvSpPr>
        <p:spPr>
          <a:xfrm>
            <a:off x="311700" y="593366"/>
            <a:ext cx="8520600" cy="76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de"/>
              <a:t>Negative Zahlen (I)</a:t>
            </a:r>
          </a:p>
        </p:txBody>
      </p:sp>
      <p:sp>
        <p:nvSpPr>
          <p:cNvPr id="158" name="Shape 158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de"/>
              <a:t>Bisher: Nur </a:t>
            </a:r>
            <a:r>
              <a:rPr i="1" lang="de"/>
              <a:t>positive</a:t>
            </a:r>
            <a:r>
              <a:rPr lang="de"/>
              <a:t> Zahlen darstellbar. </a:t>
            </a:r>
            <a:br>
              <a:rPr lang="de"/>
            </a:br>
            <a:r>
              <a:rPr lang="de"/>
              <a:t>	Überlegung: Wie können </a:t>
            </a:r>
            <a:r>
              <a:rPr i="1" lang="de"/>
              <a:t>negative </a:t>
            </a:r>
            <a:r>
              <a:rPr lang="de"/>
              <a:t>Zahlen dargestellt werden?</a:t>
            </a:r>
            <a:br>
              <a:rPr lang="de"/>
            </a:br>
            <a:r>
              <a:rPr b="1" lang="de"/>
              <a:t>Ansatz 1:</a:t>
            </a:r>
            <a:br>
              <a:rPr b="1" lang="de"/>
            </a:br>
            <a:r>
              <a:rPr b="1" lang="de"/>
              <a:t>	</a:t>
            </a:r>
            <a:r>
              <a:rPr lang="de"/>
              <a:t>Vorzeichen speichern als Bit.</a:t>
            </a:r>
            <a:br>
              <a:rPr lang="de"/>
            </a:br>
            <a:r>
              <a:rPr lang="de"/>
              <a:t>	Beispiel:</a:t>
            </a:r>
            <a:br>
              <a:rPr lang="de"/>
            </a:br>
            <a:r>
              <a:rPr lang="de"/>
              <a:t>	</a:t>
            </a:r>
            <a:br>
              <a:rPr lang="de"/>
            </a:br>
            <a:r>
              <a:rPr lang="de"/>
              <a:t>	Nachteile: - Rechenwerk in der CPU wird sehr kompliziert.</a:t>
            </a:r>
            <a:br>
              <a:rPr lang="de"/>
            </a:br>
            <a:r>
              <a:rPr lang="de"/>
              <a:t>			  - Doppelte Null:</a:t>
            </a:r>
            <a:br>
              <a:rPr lang="de"/>
            </a:br>
            <a:r>
              <a:rPr b="1" lang="de"/>
              <a:t>Ansatz 2:</a:t>
            </a:r>
            <a:br>
              <a:rPr b="1" lang="de"/>
            </a:br>
            <a:r>
              <a:rPr b="1" lang="de"/>
              <a:t>	</a:t>
            </a:r>
          </a:p>
        </p:txBody>
      </p:sp>
      <p:pic>
        <p:nvPicPr>
          <p:cNvPr id="159" name="Shape 1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4924" y="2907883"/>
            <a:ext cx="1238854" cy="4613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Shape 1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22600" y="3865558"/>
            <a:ext cx="2886075" cy="238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 txBox="1"/>
          <p:nvPr>
            <p:ph type="title"/>
          </p:nvPr>
        </p:nvSpPr>
        <p:spPr>
          <a:xfrm>
            <a:off x="311700" y="593366"/>
            <a:ext cx="8520600" cy="76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de"/>
              <a:t>Negative Zahlen (II)</a:t>
            </a:r>
          </a:p>
        </p:txBody>
      </p:sp>
      <p:sp>
        <p:nvSpPr>
          <p:cNvPr id="166" name="Shape 166"/>
          <p:cNvSpPr txBox="1"/>
          <p:nvPr>
            <p:ph idx="1" type="body"/>
          </p:nvPr>
        </p:nvSpPr>
        <p:spPr>
          <a:xfrm>
            <a:off x="311700" y="1526358"/>
            <a:ext cx="8520600" cy="4555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de"/>
              <a:t>Bester Ansatz: Zweierkomplement</a:t>
            </a:r>
            <a:br>
              <a:rPr b="1" lang="de"/>
            </a:br>
            <a:r>
              <a:rPr i="1" lang="de"/>
              <a:t>Vorüberlegung:</a:t>
            </a:r>
            <a:br>
              <a:rPr i="1" lang="de"/>
            </a:br>
            <a:r>
              <a:rPr i="1" lang="de"/>
              <a:t>	</a:t>
            </a:r>
            <a:r>
              <a:rPr lang="de"/>
              <a:t>Wir nutzen den Overflow aus!</a:t>
            </a:r>
            <a:br>
              <a:rPr lang="de"/>
            </a:br>
            <a:r>
              <a:rPr lang="de"/>
              <a:t>	Siehe Grafik.</a:t>
            </a:r>
          </a:p>
          <a:p>
            <a:pPr lvl="0" rtl="0">
              <a:spcBef>
                <a:spcPts val="0"/>
              </a:spcBef>
              <a:buNone/>
            </a:pPr>
            <a:r>
              <a:rPr i="1" lang="de"/>
              <a:t>Vorteile:</a:t>
            </a:r>
            <a:br>
              <a:rPr i="1" lang="de"/>
            </a:br>
            <a:r>
              <a:rPr i="1" lang="de"/>
              <a:t>	</a:t>
            </a:r>
            <a:r>
              <a:rPr lang="de"/>
              <a:t>Keine doppelte Null</a:t>
            </a:r>
            <a:br>
              <a:rPr lang="de"/>
            </a:br>
            <a:r>
              <a:rPr lang="de"/>
              <a:t>	Benötigt NUR Addierwerk</a:t>
            </a:r>
            <a:br>
              <a:rPr lang="de"/>
            </a:br>
          </a:p>
          <a:p>
            <a:pPr lvl="0">
              <a:spcBef>
                <a:spcPts val="0"/>
              </a:spcBef>
              <a:buNone/>
            </a:pPr>
            <a:r>
              <a:rPr b="1" lang="de"/>
              <a:t>ACHTUNG:</a:t>
            </a:r>
          </a:p>
          <a:p>
            <a:pPr lvl="0">
              <a:spcBef>
                <a:spcPts val="0"/>
              </a:spcBef>
              <a:buNone/>
            </a:pPr>
            <a:r>
              <a:rPr b="1" lang="de"/>
              <a:t>Werterbereich wird eingeschränkt!</a:t>
            </a:r>
            <a:br>
              <a:rPr b="1" lang="de"/>
            </a:br>
            <a:r>
              <a:rPr b="1" lang="de"/>
              <a:t>Bei 8 bit: </a:t>
            </a:r>
            <a:r>
              <a:rPr lang="de"/>
              <a:t>-128 - +127</a:t>
            </a:r>
            <a:br>
              <a:rPr i="1" lang="de"/>
            </a:br>
            <a:r>
              <a:rPr lang="de"/>
              <a:t>	</a:t>
            </a:r>
          </a:p>
        </p:txBody>
      </p:sp>
      <p:pic>
        <p:nvPicPr>
          <p:cNvPr id="167" name="Shape 1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29650" y="2135200"/>
            <a:ext cx="4302474" cy="4278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 txBox="1"/>
          <p:nvPr>
            <p:ph type="title"/>
          </p:nvPr>
        </p:nvSpPr>
        <p:spPr>
          <a:xfrm>
            <a:off x="311700" y="593366"/>
            <a:ext cx="8520600" cy="76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de"/>
              <a:t>Einschub: Informationsdarstellung</a:t>
            </a:r>
          </a:p>
        </p:txBody>
      </p:sp>
      <p:sp>
        <p:nvSpPr>
          <p:cNvPr id="173" name="Shape 173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i="1" lang="de"/>
              <a:t>Problem: </a:t>
            </a:r>
            <a:r>
              <a:rPr lang="de"/>
              <a:t>Darstellung im Computer entspricht nicht mehr “eigentlicher” Bedeutung!</a:t>
            </a:r>
            <a:br>
              <a:rPr lang="de"/>
            </a:br>
            <a:br>
              <a:rPr lang="de"/>
            </a:br>
            <a:r>
              <a:rPr i="1" lang="de"/>
              <a:t>Dazu: </a:t>
            </a:r>
            <a:br>
              <a:rPr lang="de"/>
            </a:br>
            <a:r>
              <a:rPr lang="de"/>
              <a:t>	Bits und Bytes speichern Informationen immer als ‘1’ und ‘0’.</a:t>
            </a:r>
            <a:br>
              <a:rPr lang="de"/>
            </a:br>
            <a:r>
              <a:rPr lang="de"/>
              <a:t>	Interpretation der Daten hat nichts mit Darstellung zu tun! </a:t>
            </a:r>
            <a:br>
              <a:rPr lang="de"/>
            </a:br>
            <a:r>
              <a:rPr lang="de"/>
              <a:t>Beispiel: 0x41</a:t>
            </a:r>
            <a:br>
              <a:rPr lang="de"/>
            </a:br>
            <a:r>
              <a:rPr lang="de"/>
              <a:t>	</a:t>
            </a:r>
            <a:r>
              <a:rPr i="1" lang="de"/>
              <a:t>Interpretation:</a:t>
            </a:r>
            <a:br>
              <a:rPr i="1" lang="de"/>
            </a:br>
            <a:r>
              <a:rPr i="1" lang="de"/>
              <a:t>	</a:t>
            </a:r>
            <a:r>
              <a:rPr lang="de"/>
              <a:t>	Zahl: 65</a:t>
            </a:r>
            <a:br>
              <a:rPr lang="de"/>
            </a:br>
            <a:r>
              <a:rPr lang="de"/>
              <a:t>		Binär: </a:t>
            </a:r>
            <a:br>
              <a:rPr lang="de"/>
            </a:br>
            <a:r>
              <a:rPr lang="de"/>
              <a:t>		ASCII: A</a:t>
            </a:r>
          </a:p>
          <a:p>
            <a:pPr lvl="0">
              <a:spcBef>
                <a:spcPts val="0"/>
              </a:spcBef>
              <a:buNone/>
            </a:pPr>
            <a:r>
              <a:rPr lang="de"/>
              <a:t>Interpretation ist das Entscheidende!</a:t>
            </a:r>
          </a:p>
        </p:txBody>
      </p:sp>
      <p:pic>
        <p:nvPicPr>
          <p:cNvPr id="174" name="Shape 1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4725" y="4184783"/>
            <a:ext cx="1352550" cy="238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 txBox="1"/>
          <p:nvPr>
            <p:ph type="title"/>
          </p:nvPr>
        </p:nvSpPr>
        <p:spPr>
          <a:xfrm>
            <a:off x="311700" y="593366"/>
            <a:ext cx="8520600" cy="76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de"/>
              <a:t>Berechnung Zweierkomplement</a:t>
            </a:r>
          </a:p>
        </p:txBody>
      </p:sp>
      <p:sp>
        <p:nvSpPr>
          <p:cNvPr id="180" name="Shape 180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de"/>
              <a:t>Berechnung erfolgt in Schritten anhand Beispiel               im 8-bit ZK</a:t>
            </a:r>
          </a:p>
          <a:p>
            <a:pPr lvl="0">
              <a:spcBef>
                <a:spcPts val="0"/>
              </a:spcBef>
              <a:buNone/>
            </a:pPr>
            <a:r>
              <a:rPr b="1" lang="de"/>
              <a:t>Schritt 1:</a:t>
            </a:r>
            <a:br>
              <a:rPr b="1" lang="de"/>
            </a:br>
            <a:r>
              <a:rPr b="1" lang="de"/>
              <a:t>	</a:t>
            </a:r>
            <a:r>
              <a:rPr lang="de"/>
              <a:t>Umrechnen der </a:t>
            </a:r>
            <a:r>
              <a:rPr i="1" lang="de"/>
              <a:t>positiven </a:t>
            </a:r>
            <a:r>
              <a:rPr lang="de"/>
              <a:t>Zahl ins Zweiersystem (Hornerschema): </a:t>
            </a:r>
          </a:p>
          <a:p>
            <a:pPr lvl="0">
              <a:spcBef>
                <a:spcPts val="0"/>
              </a:spcBef>
              <a:buNone/>
            </a:pPr>
            <a:r>
              <a:rPr b="1" lang="de"/>
              <a:t>Schritt 2: </a:t>
            </a:r>
            <a:br>
              <a:rPr b="1" lang="de"/>
            </a:br>
            <a:r>
              <a:rPr b="1" lang="de"/>
              <a:t>	</a:t>
            </a:r>
            <a:r>
              <a:rPr lang="de"/>
              <a:t>Ergänzen der Zahl mit führenden Nullen (bis 8-bit):</a:t>
            </a:r>
          </a:p>
          <a:p>
            <a:pPr lvl="0">
              <a:spcBef>
                <a:spcPts val="0"/>
              </a:spcBef>
              <a:buNone/>
            </a:pPr>
            <a:r>
              <a:rPr b="1" lang="de"/>
              <a:t>Schritt 3:</a:t>
            </a:r>
            <a:br>
              <a:rPr b="1" lang="de"/>
            </a:br>
            <a:r>
              <a:rPr b="1" lang="de"/>
              <a:t>	</a:t>
            </a:r>
            <a:r>
              <a:rPr lang="de"/>
              <a:t>Invertieren der Zahl mit NOT:</a:t>
            </a:r>
          </a:p>
          <a:p>
            <a:pPr lvl="0">
              <a:spcBef>
                <a:spcPts val="0"/>
              </a:spcBef>
              <a:buNone/>
            </a:pPr>
            <a:r>
              <a:rPr b="1" lang="de"/>
              <a:t>Schritt 4:</a:t>
            </a:r>
            <a:br>
              <a:rPr b="1" lang="de"/>
            </a:br>
            <a:r>
              <a:rPr b="1" lang="de"/>
              <a:t>	</a:t>
            </a:r>
            <a:r>
              <a:rPr lang="de"/>
              <a:t>Eins dazuzählen: </a:t>
            </a:r>
          </a:p>
        </p:txBody>
      </p:sp>
      <p:pic>
        <p:nvPicPr>
          <p:cNvPr id="181" name="Shape 1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76100" y="1641333"/>
            <a:ext cx="714375" cy="23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Shape 1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11975" y="2496008"/>
            <a:ext cx="1552575" cy="23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Shape 18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59425" y="3309945"/>
            <a:ext cx="1352550" cy="23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Shape 18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38825" y="4133283"/>
            <a:ext cx="1352550" cy="23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Shape 18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676775" y="4978583"/>
            <a:ext cx="3676650" cy="238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 txBox="1"/>
          <p:nvPr>
            <p:ph type="title"/>
          </p:nvPr>
        </p:nvSpPr>
        <p:spPr>
          <a:xfrm>
            <a:off x="311700" y="593366"/>
            <a:ext cx="8520600" cy="76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de"/>
              <a:t>Rechnen mit dem ZK</a:t>
            </a:r>
          </a:p>
        </p:txBody>
      </p:sp>
      <p:sp>
        <p:nvSpPr>
          <p:cNvPr id="191" name="Shape 191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de"/>
              <a:t>Beispiel:</a:t>
            </a:r>
            <a:br>
              <a:rPr lang="de"/>
            </a:br>
            <a:r>
              <a:rPr b="1" lang="de"/>
              <a:t>Schritt 1:</a:t>
            </a:r>
            <a:br>
              <a:rPr b="1" lang="de"/>
            </a:br>
            <a:r>
              <a:rPr b="1" lang="de"/>
              <a:t>	</a:t>
            </a:r>
            <a:r>
              <a:rPr lang="de"/>
              <a:t>Beide Zahlen umrechnen.</a:t>
            </a:r>
            <a:br>
              <a:rPr lang="de"/>
            </a:br>
            <a:r>
              <a:rPr lang="de"/>
              <a:t>						(kein ZK, da positiv)</a:t>
            </a:r>
            <a:br>
              <a:rPr lang="de"/>
            </a:br>
            <a:r>
              <a:rPr lang="de"/>
              <a:t>						(ZK, da negativ)</a:t>
            </a:r>
            <a:br>
              <a:rPr lang="de"/>
            </a:br>
            <a:br>
              <a:rPr lang="de"/>
            </a:br>
            <a:r>
              <a:rPr b="1" lang="de"/>
              <a:t>Schritt 2:</a:t>
            </a:r>
            <a:br>
              <a:rPr b="1" lang="de"/>
            </a:br>
            <a:r>
              <a:rPr b="1" lang="de"/>
              <a:t>	</a:t>
            </a:r>
            <a:r>
              <a:rPr lang="de"/>
              <a:t>Schriftliche Addition: Siehe Tafel</a:t>
            </a:r>
            <a:br>
              <a:rPr lang="de"/>
            </a:br>
            <a:r>
              <a:rPr lang="de"/>
              <a:t>	Ergebnis: </a:t>
            </a:r>
          </a:p>
        </p:txBody>
      </p:sp>
      <p:pic>
        <p:nvPicPr>
          <p:cNvPr id="192" name="Shape 1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7800" y="1651608"/>
            <a:ext cx="1343025" cy="23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Shape 1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2325" y="2598983"/>
            <a:ext cx="1771650" cy="23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Shape 19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2325" y="2897608"/>
            <a:ext cx="2066925" cy="23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Shape 19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02950" y="4143608"/>
            <a:ext cx="1352550" cy="238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 txBox="1"/>
          <p:nvPr>
            <p:ph type="title"/>
          </p:nvPr>
        </p:nvSpPr>
        <p:spPr>
          <a:xfrm>
            <a:off x="311700" y="593366"/>
            <a:ext cx="8520600" cy="76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de"/>
              <a:t>Zurückrechnen</a:t>
            </a:r>
          </a:p>
        </p:txBody>
      </p:sp>
      <p:sp>
        <p:nvSpPr>
          <p:cNvPr id="201" name="Shape 201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de"/>
              <a:t>Schritt 1:</a:t>
            </a:r>
            <a:br>
              <a:rPr b="1" lang="de"/>
            </a:br>
            <a:r>
              <a:rPr b="1" lang="de"/>
              <a:t>	</a:t>
            </a:r>
            <a:r>
              <a:rPr lang="de"/>
              <a:t>Checke höchstes Bit. Wenn 0: -&gt; Zahl positiv, normal zurückrechnen</a:t>
            </a:r>
            <a:br>
              <a:rPr lang="de"/>
            </a:br>
            <a:r>
              <a:rPr lang="de"/>
              <a:t>					    Wenn 1: -&gt; Zahl negativ, Zweierkomplement zurückrechnen</a:t>
            </a:r>
          </a:p>
          <a:p>
            <a:pPr lvl="0">
              <a:spcBef>
                <a:spcPts val="0"/>
              </a:spcBef>
              <a:buNone/>
            </a:pPr>
            <a:r>
              <a:rPr b="1" lang="de"/>
              <a:t>Schritt 2:</a:t>
            </a:r>
            <a:br>
              <a:rPr b="1" lang="de"/>
            </a:br>
            <a:r>
              <a:rPr b="1" lang="de"/>
              <a:t>	</a:t>
            </a:r>
            <a:r>
              <a:rPr lang="de"/>
              <a:t>Invertieren</a:t>
            </a:r>
          </a:p>
          <a:p>
            <a:pPr lvl="0">
              <a:spcBef>
                <a:spcPts val="0"/>
              </a:spcBef>
              <a:buNone/>
            </a:pPr>
            <a:r>
              <a:rPr b="1" lang="de"/>
              <a:t>Schritt 3:</a:t>
            </a:r>
            <a:br>
              <a:rPr b="1" lang="de"/>
            </a:br>
            <a:r>
              <a:rPr b="1" lang="de"/>
              <a:t>	</a:t>
            </a:r>
            <a:r>
              <a:rPr lang="de"/>
              <a:t>1 addieren:</a:t>
            </a:r>
          </a:p>
          <a:p>
            <a:pPr lvl="0">
              <a:spcBef>
                <a:spcPts val="0"/>
              </a:spcBef>
              <a:buNone/>
            </a:pPr>
            <a:r>
              <a:rPr b="1" lang="de"/>
              <a:t>Schritt 4:</a:t>
            </a:r>
            <a:br>
              <a:rPr b="1" lang="de"/>
            </a:br>
            <a:r>
              <a:rPr b="1" lang="de"/>
              <a:t>	</a:t>
            </a:r>
            <a:r>
              <a:rPr lang="de"/>
              <a:t>Normal Umrechnen:  </a:t>
            </a:r>
          </a:p>
          <a:p>
            <a:pPr lvl="0">
              <a:spcBef>
                <a:spcPts val="0"/>
              </a:spcBef>
              <a:buNone/>
            </a:pPr>
            <a:r>
              <a:rPr b="1" lang="de"/>
              <a:t>Schritt 5: </a:t>
            </a:r>
            <a:br>
              <a:rPr b="1" lang="de"/>
            </a:br>
            <a:r>
              <a:rPr b="1" lang="de"/>
              <a:t>	</a:t>
            </a:r>
            <a:r>
              <a:rPr lang="de"/>
              <a:t>Da vorher 1 am Anfang, Minuszeichen beachten! </a:t>
            </a:r>
          </a:p>
        </p:txBody>
      </p:sp>
      <p:pic>
        <p:nvPicPr>
          <p:cNvPr id="202" name="Shape 2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5900" y="3453658"/>
            <a:ext cx="3552825" cy="23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Shape 20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05900" y="4256858"/>
            <a:ext cx="4676775" cy="23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Shape 20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01775" y="5060058"/>
            <a:ext cx="2095500" cy="23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Shape 20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95325" y="5853708"/>
            <a:ext cx="2276475" cy="238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/>
          <p:nvPr>
            <p:ph type="title"/>
          </p:nvPr>
        </p:nvSpPr>
        <p:spPr>
          <a:xfrm>
            <a:off x="311700" y="593366"/>
            <a:ext cx="8520600" cy="76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de"/>
              <a:t>Hardware kommuniziert - BUS</a:t>
            </a:r>
          </a:p>
        </p:txBody>
      </p:sp>
      <p:sp>
        <p:nvSpPr>
          <p:cNvPr id="70" name="Shape 70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i="1" lang="de"/>
              <a:t>Ein Bus ist ein System zur </a:t>
            </a:r>
            <a:r>
              <a:rPr b="1" i="1" lang="de"/>
              <a:t>Datenübertragung</a:t>
            </a:r>
            <a:r>
              <a:rPr i="1" lang="de"/>
              <a:t> zwischen mehreren Teilnehmern über einen </a:t>
            </a:r>
            <a:r>
              <a:rPr b="1" i="1" lang="de"/>
              <a:t>gemeinsamen Übertragungsweg</a:t>
            </a:r>
            <a:r>
              <a:rPr i="1" lang="de"/>
              <a:t>.</a:t>
            </a:r>
            <a:br>
              <a:rPr i="1" lang="de"/>
            </a:br>
            <a:br>
              <a:rPr i="1" lang="de"/>
            </a:br>
            <a:r>
              <a:rPr b="1" lang="de"/>
              <a:t>Verwendung:</a:t>
            </a:r>
            <a:br>
              <a:rPr lang="de"/>
            </a:br>
            <a:r>
              <a:rPr lang="de"/>
              <a:t>	Vernetzung von Geräten!</a:t>
            </a:r>
            <a:br>
              <a:rPr lang="de"/>
            </a:br>
            <a:r>
              <a:rPr b="1" lang="de"/>
              <a:t>Nutzen:</a:t>
            </a:r>
            <a:br>
              <a:rPr lang="de"/>
            </a:br>
            <a:r>
              <a:rPr lang="de"/>
              <a:t>	Erweiterung von Grundfunktionalitäten</a:t>
            </a:r>
          </a:p>
        </p:txBody>
      </p:sp>
      <p:pic>
        <p:nvPicPr>
          <p:cNvPr id="71" name="Shape 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8912" y="4482087"/>
            <a:ext cx="3171825" cy="160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Shape 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56287" y="4854400"/>
            <a:ext cx="3448050" cy="112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Shape 7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17475" y="2502512"/>
            <a:ext cx="3525674" cy="170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/>
          <p:nvPr>
            <p:ph type="title"/>
          </p:nvPr>
        </p:nvSpPr>
        <p:spPr>
          <a:xfrm>
            <a:off x="311700" y="593366"/>
            <a:ext cx="8520600" cy="76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de"/>
              <a:t>Informationskodierung:	ASCII</a:t>
            </a:r>
          </a:p>
        </p:txBody>
      </p:sp>
      <p:sp>
        <p:nvSpPr>
          <p:cNvPr id="211" name="Shape 211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de"/>
              <a:t>Darstellung von Zeichen möglich?</a:t>
            </a:r>
            <a:br>
              <a:rPr lang="de"/>
            </a:br>
            <a:r>
              <a:rPr lang="de"/>
              <a:t>JA - ASCII-Code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 txBox="1"/>
          <p:nvPr>
            <p:ph type="title"/>
          </p:nvPr>
        </p:nvSpPr>
        <p:spPr>
          <a:xfrm>
            <a:off x="490250" y="701800"/>
            <a:ext cx="5683800" cy="54543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de"/>
              <a:t>Große Frage: Warum?!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 txBox="1"/>
          <p:nvPr>
            <p:ph type="title"/>
          </p:nvPr>
        </p:nvSpPr>
        <p:spPr>
          <a:xfrm>
            <a:off x="490250" y="701800"/>
            <a:ext cx="5683800" cy="54543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de"/>
              <a:t>LoRaWAN</a:t>
            </a:r>
            <a:br>
              <a:rPr lang="de"/>
            </a:br>
            <a:r>
              <a:rPr lang="de"/>
              <a:t>=		Low Power</a:t>
            </a:r>
            <a:br>
              <a:rPr lang="de"/>
            </a:br>
            <a:r>
              <a:rPr lang="de"/>
              <a:t>		Wide Area</a:t>
            </a:r>
            <a:br>
              <a:rPr lang="de"/>
            </a:br>
            <a:r>
              <a:rPr lang="de"/>
              <a:t>		Network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de"/>
              <a:t>… dafür geringe Datenrate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 txBox="1"/>
          <p:nvPr>
            <p:ph type="title"/>
          </p:nvPr>
        </p:nvSpPr>
        <p:spPr>
          <a:xfrm>
            <a:off x="311700" y="593366"/>
            <a:ext cx="8520600" cy="76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de"/>
              <a:t>The Things Network (TTN) </a:t>
            </a:r>
          </a:p>
        </p:txBody>
      </p:sp>
      <p:sp>
        <p:nvSpPr>
          <p:cNvPr id="228" name="Shape 228"/>
          <p:cNvSpPr txBox="1"/>
          <p:nvPr>
            <p:ph idx="4294967295" type="subTitle"/>
          </p:nvPr>
        </p:nvSpPr>
        <p:spPr>
          <a:xfrm>
            <a:off x="390058" y="1048696"/>
            <a:ext cx="8386200" cy="282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de"/>
              <a:t>Building a Global Internet of Things Network Together</a:t>
            </a:r>
          </a:p>
        </p:txBody>
      </p:sp>
      <p:sp>
        <p:nvSpPr>
          <p:cNvPr id="229" name="Shape 229"/>
          <p:cNvSpPr txBox="1"/>
          <p:nvPr>
            <p:ph idx="12" type="sldNum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de">
                <a:solidFill>
                  <a:schemeClr val="dk2"/>
                </a:solidFill>
              </a:rPr>
              <a:t>‹#›</a:t>
            </a:fld>
          </a:p>
        </p:txBody>
      </p:sp>
      <p:pic>
        <p:nvPicPr>
          <p:cNvPr id="230" name="Shape 230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92662" y="2022224"/>
            <a:ext cx="5158675" cy="3973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6" name="Shape 236"/>
          <p:cNvGrpSpPr/>
          <p:nvPr/>
        </p:nvGrpSpPr>
        <p:grpSpPr>
          <a:xfrm>
            <a:off x="1351023" y="1861850"/>
            <a:ext cx="6159449" cy="4098600"/>
            <a:chOff x="1351023" y="1709450"/>
            <a:chExt cx="6159449" cy="4098600"/>
          </a:xfrm>
        </p:grpSpPr>
        <p:pic>
          <p:nvPicPr>
            <p:cNvPr id="237" name="Shape 237"/>
            <p:cNvPicPr preferRelativeResize="0"/>
            <p:nvPr/>
          </p:nvPicPr>
          <p:blipFill rotWithShape="1">
            <a:blip r:embed="rId3">
              <a:alphaModFix/>
            </a:blip>
            <a:srcRect b="0" l="21801" r="0" t="0"/>
            <a:stretch/>
          </p:blipFill>
          <p:spPr>
            <a:xfrm>
              <a:off x="1351023" y="1709450"/>
              <a:ext cx="6159449" cy="4098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8" name="Shape 238"/>
            <p:cNvSpPr/>
            <p:nvPr/>
          </p:nvSpPr>
          <p:spPr>
            <a:xfrm>
              <a:off x="4331375" y="2457225"/>
              <a:ext cx="902400" cy="6528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9" name="Shape 239"/>
            <p:cNvSpPr/>
            <p:nvPr/>
          </p:nvSpPr>
          <p:spPr>
            <a:xfrm>
              <a:off x="4000550" y="4317175"/>
              <a:ext cx="805200" cy="6942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240" name="Shape 240"/>
          <p:cNvSpPr txBox="1"/>
          <p:nvPr>
            <p:ph type="title"/>
          </p:nvPr>
        </p:nvSpPr>
        <p:spPr>
          <a:xfrm>
            <a:off x="311700" y="593366"/>
            <a:ext cx="8520600" cy="76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de"/>
              <a:t>TTN: Überblick und Begriffe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41" name="Shape 241"/>
          <p:cNvSpPr txBox="1"/>
          <p:nvPr>
            <p:ph idx="12" type="sldNum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de">
                <a:solidFill>
                  <a:schemeClr val="dk2"/>
                </a:solidFill>
              </a:rPr>
              <a:t>‹#›</a:t>
            </a:fld>
          </a:p>
        </p:txBody>
      </p:sp>
      <p:sp>
        <p:nvSpPr>
          <p:cNvPr id="242" name="Shape 242"/>
          <p:cNvSpPr txBox="1"/>
          <p:nvPr>
            <p:ph idx="1" type="body"/>
          </p:nvPr>
        </p:nvSpPr>
        <p:spPr>
          <a:xfrm>
            <a:off x="438800" y="3266300"/>
            <a:ext cx="1395900" cy="6800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de" sz="3000">
                <a:solidFill>
                  <a:schemeClr val="accent3"/>
                </a:solidFill>
              </a:rPr>
              <a:t>LoRa</a:t>
            </a:r>
          </a:p>
        </p:txBody>
      </p:sp>
      <p:grpSp>
        <p:nvGrpSpPr>
          <p:cNvPr id="243" name="Shape 243"/>
          <p:cNvGrpSpPr/>
          <p:nvPr/>
        </p:nvGrpSpPr>
        <p:grpSpPr>
          <a:xfrm>
            <a:off x="1513200" y="2872700"/>
            <a:ext cx="902400" cy="1499400"/>
            <a:chOff x="1513200" y="2720300"/>
            <a:chExt cx="902400" cy="1499400"/>
          </a:xfrm>
        </p:grpSpPr>
        <p:cxnSp>
          <p:nvCxnSpPr>
            <p:cNvPr id="244" name="Shape 244"/>
            <p:cNvCxnSpPr/>
            <p:nvPr/>
          </p:nvCxnSpPr>
          <p:spPr>
            <a:xfrm flipH="1" rot="10800000">
              <a:off x="1513200" y="2720300"/>
              <a:ext cx="902400" cy="694200"/>
            </a:xfrm>
            <a:prstGeom prst="straightConnector1">
              <a:avLst/>
            </a:prstGeom>
            <a:noFill/>
            <a:ln cap="flat" cmpd="sng" w="38100">
              <a:solidFill>
                <a:schemeClr val="accent3"/>
              </a:solidFill>
              <a:prstDash val="solid"/>
              <a:round/>
              <a:headEnd len="lg" w="lg" type="none"/>
              <a:tailEnd len="lg" w="lg" type="triangle"/>
            </a:ln>
          </p:spPr>
        </p:cxnSp>
        <p:cxnSp>
          <p:nvCxnSpPr>
            <p:cNvPr id="245" name="Shape 245"/>
            <p:cNvCxnSpPr/>
            <p:nvPr/>
          </p:nvCxnSpPr>
          <p:spPr>
            <a:xfrm>
              <a:off x="1513200" y="3566900"/>
              <a:ext cx="805200" cy="652800"/>
            </a:xfrm>
            <a:prstGeom prst="straightConnector1">
              <a:avLst/>
            </a:prstGeom>
            <a:noFill/>
            <a:ln cap="flat" cmpd="sng" w="38100">
              <a:solidFill>
                <a:schemeClr val="accent3"/>
              </a:solidFill>
              <a:prstDash val="solid"/>
              <a:round/>
              <a:headEnd len="lg" w="lg" type="none"/>
              <a:tailEnd len="lg" w="lg" type="triangle"/>
            </a:ln>
          </p:spPr>
        </p:cxnSp>
      </p:grpSp>
      <p:sp>
        <p:nvSpPr>
          <p:cNvPr id="246" name="Shape 246"/>
          <p:cNvSpPr txBox="1"/>
          <p:nvPr>
            <p:ph idx="1" type="body"/>
          </p:nvPr>
        </p:nvSpPr>
        <p:spPr>
          <a:xfrm>
            <a:off x="1427225" y="6243650"/>
            <a:ext cx="1966800" cy="680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de" sz="3000">
                <a:solidFill>
                  <a:schemeClr val="accent3"/>
                </a:solidFill>
              </a:rPr>
              <a:t>LoRaWAN</a:t>
            </a:r>
          </a:p>
        </p:txBody>
      </p:sp>
      <p:grpSp>
        <p:nvGrpSpPr>
          <p:cNvPr id="247" name="Shape 247"/>
          <p:cNvGrpSpPr/>
          <p:nvPr/>
        </p:nvGrpSpPr>
        <p:grpSpPr>
          <a:xfrm>
            <a:off x="1221675" y="5822975"/>
            <a:ext cx="2722900" cy="473275"/>
            <a:chOff x="1221675" y="5670575"/>
            <a:chExt cx="2722900" cy="473275"/>
          </a:xfrm>
        </p:grpSpPr>
        <p:sp>
          <p:nvSpPr>
            <p:cNvPr id="248" name="Shape 248"/>
            <p:cNvSpPr/>
            <p:nvPr/>
          </p:nvSpPr>
          <p:spPr>
            <a:xfrm>
              <a:off x="1291075" y="5746775"/>
              <a:ext cx="2653500" cy="397075"/>
            </a:xfrm>
            <a:custGeom>
              <a:pathLst>
                <a:path extrusionOk="0" h="15883" w="106140">
                  <a:moveTo>
                    <a:pt x="0" y="4442"/>
                  </a:moveTo>
                  <a:cubicBezTo>
                    <a:pt x="2342" y="14978"/>
                    <a:pt x="21737" y="10395"/>
                    <a:pt x="32208" y="7774"/>
                  </a:cubicBezTo>
                  <a:cubicBezTo>
                    <a:pt x="35343" y="6988"/>
                    <a:pt x="38506" y="9721"/>
                    <a:pt x="41093" y="11661"/>
                  </a:cubicBezTo>
                  <a:cubicBezTo>
                    <a:pt x="42286" y="12556"/>
                    <a:pt x="42646" y="16884"/>
                    <a:pt x="43314" y="15549"/>
                  </a:cubicBezTo>
                  <a:cubicBezTo>
                    <a:pt x="44839" y="12495"/>
                    <a:pt x="47674" y="8885"/>
                    <a:pt x="51088" y="8885"/>
                  </a:cubicBezTo>
                  <a:cubicBezTo>
                    <a:pt x="63317" y="8885"/>
                    <a:pt x="75978" y="7192"/>
                    <a:pt x="87738" y="10551"/>
                  </a:cubicBezTo>
                  <a:cubicBezTo>
                    <a:pt x="93077" y="12075"/>
                    <a:pt x="101318" y="15172"/>
                    <a:pt x="104397" y="10551"/>
                  </a:cubicBezTo>
                  <a:cubicBezTo>
                    <a:pt x="106371" y="7587"/>
                    <a:pt x="106063" y="3560"/>
                    <a:pt x="106063" y="0"/>
                  </a:cubicBezTo>
                </a:path>
              </a:pathLst>
            </a:custGeom>
            <a:noFill/>
            <a:ln cap="flat" cmpd="sng" w="38100">
              <a:solidFill>
                <a:schemeClr val="accent3"/>
              </a:solidFill>
              <a:prstDash val="solid"/>
              <a:round/>
              <a:headEnd len="lg" w="lg" type="none"/>
              <a:tailEnd len="lg" w="lg" type="none"/>
            </a:ln>
          </p:spPr>
        </p:sp>
        <p:sp>
          <p:nvSpPr>
            <p:cNvPr id="249" name="Shape 249"/>
            <p:cNvSpPr/>
            <p:nvPr/>
          </p:nvSpPr>
          <p:spPr>
            <a:xfrm>
              <a:off x="1221675" y="5670575"/>
              <a:ext cx="69400" cy="263775"/>
            </a:xfrm>
            <a:custGeom>
              <a:pathLst>
                <a:path extrusionOk="0" h="10551" w="2776">
                  <a:moveTo>
                    <a:pt x="0" y="0"/>
                  </a:moveTo>
                  <a:cubicBezTo>
                    <a:pt x="0" y="3636"/>
                    <a:pt x="206" y="7977"/>
                    <a:pt x="2776" y="10551"/>
                  </a:cubicBezTo>
                </a:path>
              </a:pathLst>
            </a:custGeom>
            <a:noFill/>
            <a:ln cap="flat" cmpd="sng" w="38100">
              <a:solidFill>
                <a:schemeClr val="accent3"/>
              </a:solidFill>
              <a:prstDash val="solid"/>
              <a:round/>
              <a:headEnd len="lg" w="lg" type="none"/>
              <a:tailEnd len="lg" w="lg" type="none"/>
            </a:ln>
          </p:spPr>
        </p:sp>
      </p:grpSp>
      <p:sp>
        <p:nvSpPr>
          <p:cNvPr id="250" name="Shape 250"/>
          <p:cNvSpPr/>
          <p:nvPr/>
        </p:nvSpPr>
        <p:spPr>
          <a:xfrm>
            <a:off x="1387624" y="1778167"/>
            <a:ext cx="4498600" cy="484675"/>
          </a:xfrm>
          <a:custGeom>
            <a:pathLst>
              <a:path extrusionOk="0" h="19387" w="179944">
                <a:moveTo>
                  <a:pt x="25" y="13834"/>
                </a:moveTo>
                <a:cubicBezTo>
                  <a:pt x="25" y="10376"/>
                  <a:pt x="-75" y="5757"/>
                  <a:pt x="2802" y="3839"/>
                </a:cubicBezTo>
                <a:cubicBezTo>
                  <a:pt x="10081" y="-1013"/>
                  <a:pt x="20219" y="-24"/>
                  <a:pt x="28901" y="1062"/>
                </a:cubicBezTo>
                <a:cubicBezTo>
                  <a:pt x="41652" y="2658"/>
                  <a:pt x="54195" y="11957"/>
                  <a:pt x="66662" y="8837"/>
                </a:cubicBezTo>
                <a:cubicBezTo>
                  <a:pt x="70092" y="7978"/>
                  <a:pt x="70717" y="-518"/>
                  <a:pt x="73881" y="1062"/>
                </a:cubicBezTo>
                <a:cubicBezTo>
                  <a:pt x="75754" y="1997"/>
                  <a:pt x="76449" y="4568"/>
                  <a:pt x="78323" y="5505"/>
                </a:cubicBezTo>
                <a:cubicBezTo>
                  <a:pt x="83135" y="7911"/>
                  <a:pt x="89058" y="6258"/>
                  <a:pt x="94427" y="6616"/>
                </a:cubicBezTo>
                <a:cubicBezTo>
                  <a:pt x="105514" y="7354"/>
                  <a:pt x="116632" y="7726"/>
                  <a:pt x="127745" y="7726"/>
                </a:cubicBezTo>
                <a:cubicBezTo>
                  <a:pt x="145573" y="7726"/>
                  <a:pt x="171967" y="3442"/>
                  <a:pt x="179944" y="19387"/>
                </a:cubicBezTo>
              </a:path>
            </a:pathLst>
          </a:custGeom>
          <a:noFill/>
          <a:ln cap="flat" cmpd="sng" w="38100">
            <a:solidFill>
              <a:schemeClr val="accent3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251" name="Shape 251"/>
          <p:cNvSpPr txBox="1"/>
          <p:nvPr>
            <p:ph idx="1" type="body"/>
          </p:nvPr>
        </p:nvSpPr>
        <p:spPr>
          <a:xfrm>
            <a:off x="2810425" y="1197175"/>
            <a:ext cx="1062600" cy="680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de" sz="3000">
                <a:solidFill>
                  <a:schemeClr val="accent3"/>
                </a:solidFill>
              </a:rPr>
              <a:t>TTN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Shape 2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1067"/>
            <a:ext cx="9143469" cy="5814035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Shape 258"/>
          <p:cNvSpPr txBox="1"/>
          <p:nvPr>
            <p:ph type="title"/>
          </p:nvPr>
        </p:nvSpPr>
        <p:spPr>
          <a:xfrm>
            <a:off x="237659" y="234621"/>
            <a:ext cx="8442900" cy="282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de"/>
              <a:t>TTN: Architektur</a:t>
            </a:r>
          </a:p>
        </p:txBody>
      </p:sp>
      <p:sp>
        <p:nvSpPr>
          <p:cNvPr id="259" name="Shape 259"/>
          <p:cNvSpPr txBox="1"/>
          <p:nvPr>
            <p:ph idx="1" type="subTitle"/>
          </p:nvPr>
        </p:nvSpPr>
        <p:spPr>
          <a:xfrm>
            <a:off x="237658" y="667696"/>
            <a:ext cx="8386200" cy="282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de"/>
              <a:t>Schematisch</a:t>
            </a:r>
          </a:p>
        </p:txBody>
      </p:sp>
      <p:sp>
        <p:nvSpPr>
          <p:cNvPr id="260" name="Shape 260"/>
          <p:cNvSpPr txBox="1"/>
          <p:nvPr>
            <p:ph idx="2" type="body"/>
          </p:nvPr>
        </p:nvSpPr>
        <p:spPr>
          <a:xfrm>
            <a:off x="458050" y="6038800"/>
            <a:ext cx="8227800" cy="525000"/>
          </a:xfrm>
          <a:prstGeom prst="rect">
            <a:avLst/>
          </a:prstGeom>
        </p:spPr>
        <p:txBody>
          <a:bodyPr anchorCtr="0" anchor="t" bIns="91400" lIns="91400" rIns="91400" tIns="91400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de"/>
              <a:t>Auch zum </a:t>
            </a:r>
            <a:r>
              <a:rPr lang="de" u="sng">
                <a:solidFill>
                  <a:schemeClr val="hlink"/>
                </a:solidFill>
                <a:hlinkClick r:id="rId4"/>
              </a:rPr>
              <a:t>Nachlesen</a:t>
            </a:r>
            <a:r>
              <a:rPr lang="de"/>
              <a:t>.</a:t>
            </a:r>
          </a:p>
        </p:txBody>
      </p:sp>
      <p:sp>
        <p:nvSpPr>
          <p:cNvPr id="261" name="Shape 261"/>
          <p:cNvSpPr txBox="1"/>
          <p:nvPr>
            <p:ph idx="12" type="sldNum"/>
          </p:nvPr>
        </p:nvSpPr>
        <p:spPr>
          <a:xfrm>
            <a:off x="8480596" y="6333134"/>
            <a:ext cx="548700" cy="5250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de">
                <a:solidFill>
                  <a:srgbClr val="000000"/>
                </a:solidFill>
              </a:rPr>
              <a:t>‹#›</a:t>
            </a:fld>
          </a:p>
        </p:txBody>
      </p:sp>
      <p:sp>
        <p:nvSpPr>
          <p:cNvPr id="262" name="Shape 262"/>
          <p:cNvSpPr txBox="1"/>
          <p:nvPr>
            <p:ph idx="3" type="body"/>
          </p:nvPr>
        </p:nvSpPr>
        <p:spPr>
          <a:xfrm>
            <a:off x="458071" y="6454167"/>
            <a:ext cx="8227800" cy="282900"/>
          </a:xfrm>
          <a:prstGeom prst="rect">
            <a:avLst/>
          </a:prstGeom>
        </p:spPr>
        <p:txBody>
          <a:bodyPr anchorCtr="0" anchor="b" bIns="91400" lIns="91400" rIns="91400" tIns="9140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de" u="sng">
                <a:solidFill>
                  <a:schemeClr val="hlink"/>
                </a:solidFill>
                <a:hlinkClick r:id="rId5"/>
              </a:rPr>
              <a:t>https://www.thethingsnetwork.org/wiki/Backend/Home</a:t>
            </a:r>
            <a:r>
              <a:rPr lang="de"/>
              <a:t> 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 txBox="1"/>
          <p:nvPr>
            <p:ph type="title"/>
          </p:nvPr>
        </p:nvSpPr>
        <p:spPr>
          <a:xfrm>
            <a:off x="237659" y="234621"/>
            <a:ext cx="8442900" cy="282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de"/>
              <a:t>TTN/LoRa(WAN)-Stack</a:t>
            </a:r>
          </a:p>
        </p:txBody>
      </p:sp>
      <p:sp>
        <p:nvSpPr>
          <p:cNvPr id="269" name="Shape 269"/>
          <p:cNvSpPr txBox="1"/>
          <p:nvPr>
            <p:ph idx="1" type="subTitle"/>
          </p:nvPr>
        </p:nvSpPr>
        <p:spPr>
          <a:xfrm>
            <a:off x="237658" y="667696"/>
            <a:ext cx="8386200" cy="282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de"/>
              <a:t>Einordnung ins ISO OSI-Modell</a:t>
            </a:r>
          </a:p>
        </p:txBody>
      </p:sp>
      <p:sp>
        <p:nvSpPr>
          <p:cNvPr id="270" name="Shape 270"/>
          <p:cNvSpPr txBox="1"/>
          <p:nvPr>
            <p:ph idx="12" type="sldNum"/>
          </p:nvPr>
        </p:nvSpPr>
        <p:spPr>
          <a:xfrm>
            <a:off x="8480596" y="6333134"/>
            <a:ext cx="548700" cy="5250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de">
                <a:solidFill>
                  <a:srgbClr val="000000"/>
                </a:solidFill>
              </a:rPr>
              <a:t>‹#›</a:t>
            </a:fld>
          </a:p>
        </p:txBody>
      </p:sp>
      <p:pic>
        <p:nvPicPr>
          <p:cNvPr id="271" name="Shape 2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3731" y="2162612"/>
            <a:ext cx="8636078" cy="3103575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Shape 272"/>
          <p:cNvSpPr txBox="1"/>
          <p:nvPr>
            <p:ph type="title"/>
          </p:nvPr>
        </p:nvSpPr>
        <p:spPr>
          <a:xfrm>
            <a:off x="311462" y="5569629"/>
            <a:ext cx="8520600" cy="76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de" sz="4800"/>
              <a:t>Was wollen wir bauen</a:t>
            </a:r>
            <a:r>
              <a:rPr b="1" lang="de" sz="4800"/>
              <a:t>?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 txBox="1"/>
          <p:nvPr>
            <p:ph idx="12" type="sldNum"/>
          </p:nvPr>
        </p:nvSpPr>
        <p:spPr>
          <a:xfrm>
            <a:off x="8480596" y="6333134"/>
            <a:ext cx="548700" cy="5250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de">
                <a:solidFill>
                  <a:srgbClr val="000000"/>
                </a:solidFill>
              </a:rPr>
              <a:t>‹#›</a:t>
            </a:fld>
          </a:p>
        </p:txBody>
      </p:sp>
      <p:pic>
        <p:nvPicPr>
          <p:cNvPr id="279" name="Shape 2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3731" y="2162612"/>
            <a:ext cx="8636078" cy="3103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Shape 2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33425" y="888174"/>
            <a:ext cx="2412400" cy="1658525"/>
          </a:xfrm>
          <a:prstGeom prst="rect">
            <a:avLst/>
          </a:prstGeom>
          <a:noFill/>
          <a:ln cap="flat" cmpd="sng" w="7620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281" name="Shape 281"/>
          <p:cNvSpPr txBox="1"/>
          <p:nvPr>
            <p:ph idx="2" type="body"/>
          </p:nvPr>
        </p:nvSpPr>
        <p:spPr>
          <a:xfrm>
            <a:off x="1445662" y="131875"/>
            <a:ext cx="1395900" cy="680100"/>
          </a:xfrm>
          <a:prstGeom prst="rect">
            <a:avLst/>
          </a:prstGeom>
        </p:spPr>
        <p:txBody>
          <a:bodyPr anchorCtr="0" anchor="t" bIns="91400" lIns="91400" rIns="91400" tIns="91400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de" sz="3600">
                <a:solidFill>
                  <a:schemeClr val="accent3"/>
                </a:solidFill>
              </a:rPr>
              <a:t>Node</a:t>
            </a:r>
          </a:p>
        </p:txBody>
      </p:sp>
      <p:sp>
        <p:nvSpPr>
          <p:cNvPr id="282" name="Shape 282"/>
          <p:cNvSpPr txBox="1"/>
          <p:nvPr>
            <p:ph idx="2" type="body"/>
          </p:nvPr>
        </p:nvSpPr>
        <p:spPr>
          <a:xfrm>
            <a:off x="5077975" y="131875"/>
            <a:ext cx="3123300" cy="680100"/>
          </a:xfrm>
          <a:prstGeom prst="rect">
            <a:avLst/>
          </a:prstGeom>
        </p:spPr>
        <p:txBody>
          <a:bodyPr anchorCtr="0" anchor="t" bIns="91400" lIns="91400" rIns="91400" tIns="91400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de" sz="3600">
                <a:solidFill>
                  <a:schemeClr val="accent3"/>
                </a:solidFill>
              </a:rPr>
              <a:t>Anwendung</a:t>
            </a:r>
          </a:p>
        </p:txBody>
      </p:sp>
      <p:pic>
        <p:nvPicPr>
          <p:cNvPr id="283" name="Shape 283"/>
          <p:cNvPicPr preferRelativeResize="0"/>
          <p:nvPr/>
        </p:nvPicPr>
        <p:blipFill rotWithShape="1">
          <a:blip r:embed="rId5">
            <a:alphaModFix/>
          </a:blip>
          <a:srcRect b="8214" l="13185" r="10420" t="9643"/>
          <a:stretch/>
        </p:blipFill>
        <p:spPr>
          <a:xfrm>
            <a:off x="1116050" y="888174"/>
            <a:ext cx="2055124" cy="1658524"/>
          </a:xfrm>
          <a:prstGeom prst="rect">
            <a:avLst/>
          </a:prstGeom>
          <a:noFill/>
          <a:ln cap="flat" cmpd="sng" w="7620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 txBox="1"/>
          <p:nvPr>
            <p:ph type="title"/>
          </p:nvPr>
        </p:nvSpPr>
        <p:spPr>
          <a:xfrm>
            <a:off x="311700" y="593366"/>
            <a:ext cx="8520600" cy="76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de"/>
              <a:t>Anwendung</a:t>
            </a:r>
          </a:p>
        </p:txBody>
      </p:sp>
      <p:sp>
        <p:nvSpPr>
          <p:cNvPr id="289" name="Shape 289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MQTT</a:t>
            </a:r>
          </a:p>
          <a:p>
            <a:pPr indent="-3810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alibri"/>
            </a:pPr>
            <a:r>
              <a:rPr lang="de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Libraries für viele Sprachen</a:t>
            </a:r>
          </a:p>
          <a:p>
            <a:pPr indent="-3810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alibri"/>
            </a:pPr>
            <a:r>
              <a:rPr lang="de" sz="2400" u="sng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https://mosquitto.org</a:t>
            </a:r>
            <a:r>
              <a:rPr lang="de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: Kommandozeile, Python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400" u="sng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Grafana</a:t>
            </a:r>
          </a:p>
          <a:p>
            <a:pPr indent="-3810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alibri"/>
            </a:pPr>
            <a:r>
              <a:rPr lang="de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eine Möglichkeit für Visualisierungen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400" u="sng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Node-RED</a:t>
            </a:r>
          </a:p>
          <a:p>
            <a:pPr indent="-3810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alibri"/>
            </a:pPr>
            <a:r>
              <a:rPr lang="de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Flow-based programming for the Internet of Things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400" u="sng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  <a:hlinkClick r:id="rId6"/>
              </a:rPr>
              <a:t>IFTTT</a:t>
            </a:r>
          </a:p>
          <a:p>
            <a:pPr indent="-3810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alibri"/>
            </a:pPr>
            <a:r>
              <a:rPr lang="de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Kann auch an Node-RED angedockt werden.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…?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 txBox="1"/>
          <p:nvPr>
            <p:ph type="title"/>
          </p:nvPr>
        </p:nvSpPr>
        <p:spPr>
          <a:xfrm>
            <a:off x="237659" y="234621"/>
            <a:ext cx="8442900" cy="282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de"/>
              <a:t>Datenabruf: MQTT</a:t>
            </a:r>
          </a:p>
        </p:txBody>
      </p:sp>
      <p:sp>
        <p:nvSpPr>
          <p:cNvPr id="296" name="Shape 296"/>
          <p:cNvSpPr txBox="1"/>
          <p:nvPr>
            <p:ph idx="2" type="body"/>
          </p:nvPr>
        </p:nvSpPr>
        <p:spPr>
          <a:xfrm>
            <a:off x="458058" y="1176954"/>
            <a:ext cx="8227800" cy="5386800"/>
          </a:xfrm>
          <a:prstGeom prst="rect">
            <a:avLst/>
          </a:prstGeom>
        </p:spPr>
        <p:txBody>
          <a:bodyPr anchorCtr="0" anchor="t" bIns="91400" lIns="91400" rIns="91400" tIns="91400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i="1" sz="1800"/>
          </a:p>
          <a:p>
            <a:pPr lvl="0" rtl="0" algn="l">
              <a:spcBef>
                <a:spcPts val="0"/>
              </a:spcBef>
              <a:buNone/>
            </a:pPr>
            <a:r>
              <a:t/>
            </a:r>
            <a:endParaRPr i="1" sz="1800"/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i="1" sz="1800"/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i="1" sz="1800"/>
          </a:p>
          <a:p>
            <a:pPr lvl="0" rtl="0" algn="ctr">
              <a:spcBef>
                <a:spcPts val="0"/>
              </a:spcBef>
              <a:buNone/>
            </a:pPr>
            <a:r>
              <a:rPr i="1" lang="de" sz="1800"/>
              <a:t>Publish/Subscribe</a:t>
            </a:r>
          </a:p>
          <a:p>
            <a:pPr lvl="0" rtl="0">
              <a:spcBef>
                <a:spcPts val="0"/>
              </a:spcBef>
              <a:buNone/>
            </a:pPr>
            <a:r>
              <a:rPr lang="de" sz="1800">
                <a:latin typeface="Courier New"/>
                <a:ea typeface="Courier New"/>
                <a:cs typeface="Courier New"/>
                <a:sym typeface="Courier New"/>
              </a:rPr>
              <a:t>mosquitto_sub</a:t>
            </a:r>
          </a:p>
          <a:p>
            <a:pPr indent="457200" lvl="0" rtl="0">
              <a:spcBef>
                <a:spcPts val="0"/>
              </a:spcBef>
              <a:buNone/>
            </a:pPr>
            <a:r>
              <a:rPr lang="de" sz="1800">
                <a:latin typeface="Courier New"/>
                <a:ea typeface="Courier New"/>
                <a:cs typeface="Courier New"/>
                <a:sym typeface="Courier New"/>
              </a:rPr>
              <a:t>-h eu.thethings.network</a:t>
            </a:r>
          </a:p>
          <a:p>
            <a:pPr indent="0" lvl="0" marL="457200" rtl="0">
              <a:spcBef>
                <a:spcPts val="0"/>
              </a:spcBef>
              <a:buNone/>
            </a:pPr>
            <a:r>
              <a:rPr lang="de" sz="1800">
                <a:latin typeface="Courier New"/>
                <a:ea typeface="Courier New"/>
                <a:cs typeface="Courier New"/>
                <a:sym typeface="Courier New"/>
              </a:rPr>
              <a:t>-t '+/devices/+/up'</a:t>
            </a:r>
          </a:p>
          <a:p>
            <a:pPr indent="0" lvl="0" marL="457200" rtl="0">
              <a:spcBef>
                <a:spcPts val="0"/>
              </a:spcBef>
              <a:buNone/>
            </a:pPr>
            <a:r>
              <a:rPr lang="de" sz="1800">
                <a:latin typeface="Courier New"/>
                <a:ea typeface="Courier New"/>
                <a:cs typeface="Courier New"/>
                <a:sym typeface="Courier New"/>
              </a:rPr>
              <a:t>-u 'dhbw-ubiquitious_computing'</a:t>
            </a:r>
          </a:p>
          <a:p>
            <a:pPr indent="0" lvl="0" marL="457200" rtl="0">
              <a:spcBef>
                <a:spcPts val="0"/>
              </a:spcBef>
              <a:buNone/>
            </a:pPr>
            <a:r>
              <a:rPr lang="de" sz="1800">
                <a:latin typeface="Courier New"/>
                <a:ea typeface="Courier New"/>
                <a:cs typeface="Courier New"/>
                <a:sym typeface="Courier New"/>
              </a:rPr>
              <a:t>-P ttn-account-v2.VauGzDcHcXqa5g1V[…]'</a:t>
            </a:r>
          </a:p>
        </p:txBody>
      </p:sp>
      <p:sp>
        <p:nvSpPr>
          <p:cNvPr id="297" name="Shape 297"/>
          <p:cNvSpPr txBox="1"/>
          <p:nvPr>
            <p:ph idx="12" type="sldNum"/>
          </p:nvPr>
        </p:nvSpPr>
        <p:spPr>
          <a:xfrm>
            <a:off x="8480596" y="6333134"/>
            <a:ext cx="548700" cy="5250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de">
                <a:solidFill>
                  <a:srgbClr val="000000"/>
                </a:solidFill>
              </a:rPr>
              <a:t>‹#›</a:t>
            </a:fld>
          </a:p>
        </p:txBody>
      </p:sp>
      <p:sp>
        <p:nvSpPr>
          <p:cNvPr id="298" name="Shape 298"/>
          <p:cNvSpPr txBox="1"/>
          <p:nvPr>
            <p:ph idx="3" type="body"/>
          </p:nvPr>
        </p:nvSpPr>
        <p:spPr>
          <a:xfrm>
            <a:off x="458071" y="6682767"/>
            <a:ext cx="8227800" cy="282900"/>
          </a:xfrm>
          <a:prstGeom prst="rect">
            <a:avLst/>
          </a:prstGeom>
        </p:spPr>
        <p:txBody>
          <a:bodyPr anchorCtr="0" anchor="b" bIns="91400" lIns="91400" rIns="91400" tIns="9140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de" u="sng">
                <a:solidFill>
                  <a:schemeClr val="hlink"/>
                </a:solidFill>
                <a:hlinkClick r:id="rId3"/>
              </a:rPr>
              <a:t>https://www.thethingsnetwork.org/docs/applications/mqtt/</a:t>
            </a:r>
            <a:r>
              <a:rPr lang="de"/>
              <a:t> </a:t>
            </a:r>
          </a:p>
        </p:txBody>
      </p:sp>
      <p:pic>
        <p:nvPicPr>
          <p:cNvPr id="299" name="Shape 2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9578" y="960831"/>
            <a:ext cx="7358684" cy="24375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/>
          <p:nvPr>
            <p:ph type="title"/>
          </p:nvPr>
        </p:nvSpPr>
        <p:spPr>
          <a:xfrm>
            <a:off x="311700" y="593366"/>
            <a:ext cx="8520600" cy="76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de"/>
              <a:t>Ein BUS für alle? - Vielleicht zu voll</a:t>
            </a:r>
          </a:p>
        </p:txBody>
      </p:sp>
      <p:sp>
        <p:nvSpPr>
          <p:cNvPr id="79" name="Shape 79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de"/>
              <a:t>Alle Teilnehmer teilen sich einen BUS…</a:t>
            </a:r>
            <a:br>
              <a:rPr lang="de"/>
            </a:br>
            <a:r>
              <a:rPr lang="de"/>
              <a:t>							 … alle Teilnehmer können sich gegenseitig stören.</a:t>
            </a:r>
          </a:p>
          <a:p>
            <a:pPr lvl="0">
              <a:spcBef>
                <a:spcPts val="0"/>
              </a:spcBef>
              <a:buNone/>
            </a:pPr>
            <a:r>
              <a:rPr b="1" lang="de"/>
              <a:t>Problem:</a:t>
            </a:r>
            <a:br>
              <a:rPr lang="de"/>
            </a:br>
            <a:r>
              <a:rPr lang="de"/>
              <a:t>	Es darf immer nur einer sprechen. Wie teile ich diesem mit, wann er das darf?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de"/>
              <a:t>Lösung:</a:t>
            </a:r>
            <a:br>
              <a:rPr lang="de"/>
            </a:br>
            <a:r>
              <a:rPr lang="de"/>
              <a:t>	</a:t>
            </a:r>
            <a:r>
              <a:rPr i="1" lang="de"/>
              <a:t>Entweder:</a:t>
            </a:r>
            <a:r>
              <a:rPr lang="de"/>
              <a:t> </a:t>
            </a:r>
            <a:r>
              <a:rPr b="1" lang="de"/>
              <a:t>Scheduling</a:t>
            </a:r>
            <a:r>
              <a:rPr lang="de"/>
              <a:t> - jeder darf zu einem bestimmten Zeitpunkt.</a:t>
            </a:r>
            <a:br>
              <a:rPr lang="de"/>
            </a:br>
            <a:r>
              <a:rPr lang="de"/>
              <a:t>		Beispiel: Token-Ring (gaaanz alt).</a:t>
            </a:r>
            <a:br>
              <a:rPr lang="de"/>
            </a:br>
            <a:r>
              <a:rPr lang="de"/>
              <a:t>	</a:t>
            </a:r>
            <a:r>
              <a:rPr i="1" lang="de"/>
              <a:t>Oder: </a:t>
            </a:r>
            <a:r>
              <a:rPr b="1" lang="de"/>
              <a:t>Busmastering</a:t>
            </a:r>
            <a:r>
              <a:rPr lang="de"/>
              <a:t> - der Master sagt, wer sprechen darf.</a:t>
            </a:r>
            <a:br>
              <a:rPr lang="de"/>
            </a:br>
            <a:r>
              <a:rPr lang="de"/>
              <a:t>		Beispiel: PCI (DMA), SPI, IDE….</a:t>
            </a:r>
            <a:br>
              <a:rPr lang="de"/>
            </a:br>
            <a:r>
              <a:rPr lang="de"/>
              <a:t>	</a:t>
            </a:r>
            <a:r>
              <a:rPr i="1" lang="de"/>
              <a:t>Oder</a:t>
            </a:r>
            <a:r>
              <a:rPr lang="de"/>
              <a:t>: </a:t>
            </a:r>
            <a:r>
              <a:rPr b="1" lang="de"/>
              <a:t>CSMA</a:t>
            </a:r>
            <a:r>
              <a:rPr lang="de"/>
              <a:t> - hören ob frei, dann losreden.</a:t>
            </a:r>
            <a:br>
              <a:rPr lang="de"/>
            </a:br>
            <a:r>
              <a:rPr lang="de"/>
              <a:t>		Beispiel: …. (ihr seid gefragt)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 txBox="1"/>
          <p:nvPr>
            <p:ph type="title"/>
          </p:nvPr>
        </p:nvSpPr>
        <p:spPr>
          <a:xfrm>
            <a:off x="311700" y="593366"/>
            <a:ext cx="8520600" cy="76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de"/>
              <a:t>Node</a:t>
            </a:r>
          </a:p>
        </p:txBody>
      </p:sp>
      <p:sp>
        <p:nvSpPr>
          <p:cNvPr id="305" name="Shape 305"/>
          <p:cNvSpPr txBox="1"/>
          <p:nvPr>
            <p:ph idx="1" type="body"/>
          </p:nvPr>
        </p:nvSpPr>
        <p:spPr>
          <a:xfrm>
            <a:off x="2369100" y="1536633"/>
            <a:ext cx="8520600" cy="45552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b="1" lang="de" sz="6000"/>
              <a:t>Hardware</a:t>
            </a:r>
          </a:p>
          <a:p>
            <a:pPr lvl="0" algn="ctr">
              <a:spcBef>
                <a:spcPts val="0"/>
              </a:spcBef>
              <a:buNone/>
            </a:pPr>
            <a:r>
              <a:rPr b="1" lang="de" sz="6000"/>
              <a:t>+ </a:t>
            </a:r>
          </a:p>
          <a:p>
            <a:pPr lvl="0" algn="ctr">
              <a:spcBef>
                <a:spcPts val="0"/>
              </a:spcBef>
              <a:buNone/>
            </a:pPr>
            <a:r>
              <a:rPr b="1" lang="de" sz="6000"/>
              <a:t>Software</a:t>
            </a:r>
          </a:p>
        </p:txBody>
      </p:sp>
      <p:pic>
        <p:nvPicPr>
          <p:cNvPr id="306" name="Shape 306"/>
          <p:cNvPicPr preferRelativeResize="0"/>
          <p:nvPr/>
        </p:nvPicPr>
        <p:blipFill rotWithShape="1">
          <a:blip r:embed="rId3">
            <a:alphaModFix/>
          </a:blip>
          <a:srcRect b="8214" l="13185" r="10420" t="9643"/>
          <a:stretch/>
        </p:blipFill>
        <p:spPr>
          <a:xfrm>
            <a:off x="548674" y="2088100"/>
            <a:ext cx="3907324" cy="3153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 txBox="1"/>
          <p:nvPr>
            <p:ph type="title"/>
          </p:nvPr>
        </p:nvSpPr>
        <p:spPr>
          <a:xfrm>
            <a:off x="237659" y="234621"/>
            <a:ext cx="8442900" cy="282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de"/>
              <a:t>TTN: Loslegen</a:t>
            </a:r>
          </a:p>
        </p:txBody>
      </p:sp>
      <p:sp>
        <p:nvSpPr>
          <p:cNvPr id="313" name="Shape 313"/>
          <p:cNvSpPr txBox="1"/>
          <p:nvPr>
            <p:ph idx="2" type="body"/>
          </p:nvPr>
        </p:nvSpPr>
        <p:spPr>
          <a:xfrm>
            <a:off x="458058" y="1176954"/>
            <a:ext cx="8227800" cy="5386800"/>
          </a:xfrm>
          <a:prstGeom prst="rect">
            <a:avLst/>
          </a:prstGeom>
        </p:spPr>
        <p:txBody>
          <a:bodyPr anchorCtr="0" anchor="t" bIns="91400" lIns="91400" rIns="91400" tIns="91400">
            <a:noAutofit/>
          </a:bodyPr>
          <a:lstStyle/>
          <a:p>
            <a:pPr indent="-228600" lvl="0" marL="457200" rtl="0">
              <a:lnSpc>
                <a:spcPct val="115000"/>
              </a:lnSpc>
              <a:spcBef>
                <a:spcPts val="0"/>
              </a:spcBef>
            </a:pPr>
            <a:r>
              <a:rPr lang="de"/>
              <a:t>Account → anlegen: </a:t>
            </a:r>
            <a:r>
              <a:rPr lang="de" sz="1800" u="sng">
                <a:solidFill>
                  <a:schemeClr val="hlink"/>
                </a:solidFill>
                <a:hlinkClick r:id="rId3"/>
              </a:rPr>
              <a:t>https://account.thethingsnetwork.org/register</a:t>
            </a: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</a:pPr>
            <a:r>
              <a:rPr lang="de"/>
              <a:t>Application anlegen.</a:t>
            </a: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</a:pPr>
            <a:r>
              <a:rPr lang="de"/>
              <a:t>Devices/Nodes registrieren.</a:t>
            </a:r>
          </a:p>
          <a:p>
            <a:pPr indent="-228600" lvl="1" marL="914400" rtl="0">
              <a:lnSpc>
                <a:spcPct val="115000"/>
              </a:lnSpc>
              <a:spcBef>
                <a:spcPts val="0"/>
              </a:spcBef>
            </a:pPr>
            <a:r>
              <a:rPr i="1" lang="de"/>
              <a:t>Device: Settings</a:t>
            </a:r>
            <a:br>
              <a:rPr i="1" lang="de"/>
            </a:br>
            <a:r>
              <a:rPr i="1" lang="de"/>
              <a:t>	&gt; ABP auswählen</a:t>
            </a:r>
            <a:br>
              <a:rPr i="1" lang="de"/>
            </a:br>
            <a:r>
              <a:rPr i="1" lang="de"/>
              <a:t>	&gt; Frame Counter Check deaktivieren!</a:t>
            </a: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</a:pPr>
            <a:r>
              <a:rPr lang="de"/>
              <a:t>Daten empfangen :-) (Web GUI)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b="1" sz="600"/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de" sz="1800"/>
              <a:t>zur Info: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SzPct val="100000"/>
            </a:pPr>
            <a:r>
              <a:rPr lang="de" sz="1800" u="sng">
                <a:solidFill>
                  <a:schemeClr val="hlink"/>
                </a:solidFill>
                <a:hlinkClick r:id="rId4"/>
              </a:rPr>
              <a:t>Command line</a:t>
            </a:r>
            <a:r>
              <a:rPr lang="de" sz="1800"/>
              <a:t> zur Bedienung (Device Status, Registrierung o.ä.)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SzPct val="100000"/>
            </a:pPr>
            <a:r>
              <a:rPr lang="de" sz="1800"/>
              <a:t>Text zur </a:t>
            </a:r>
            <a:r>
              <a:rPr lang="de" sz="1800" u="sng">
                <a:solidFill>
                  <a:schemeClr val="hlink"/>
                </a:solidFill>
                <a:hlinkClick r:id="rId5"/>
              </a:rPr>
              <a:t>Architektur</a:t>
            </a:r>
            <a:r>
              <a:rPr lang="de" sz="1800"/>
              <a:t> (Englisch)</a:t>
            </a:r>
          </a:p>
        </p:txBody>
      </p:sp>
      <p:sp>
        <p:nvSpPr>
          <p:cNvPr id="314" name="Shape 314"/>
          <p:cNvSpPr txBox="1"/>
          <p:nvPr>
            <p:ph idx="12" type="sldNum"/>
          </p:nvPr>
        </p:nvSpPr>
        <p:spPr>
          <a:xfrm>
            <a:off x="8480596" y="6333134"/>
            <a:ext cx="548700" cy="5250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de">
                <a:solidFill>
                  <a:srgbClr val="000000"/>
                </a:solidFill>
              </a:rPr>
              <a:t>‹#›</a:t>
            </a:fld>
          </a:p>
        </p:txBody>
      </p:sp>
      <p:sp>
        <p:nvSpPr>
          <p:cNvPr id="315" name="Shape 315"/>
          <p:cNvSpPr txBox="1"/>
          <p:nvPr>
            <p:ph idx="3" type="body"/>
          </p:nvPr>
        </p:nvSpPr>
        <p:spPr>
          <a:xfrm>
            <a:off x="458071" y="6454167"/>
            <a:ext cx="8227800" cy="282900"/>
          </a:xfrm>
          <a:prstGeom prst="rect">
            <a:avLst/>
          </a:prstGeom>
        </p:spPr>
        <p:txBody>
          <a:bodyPr anchorCtr="0" anchor="b" bIns="91400" lIns="91400" rIns="91400" tIns="9140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de" u="sng">
                <a:solidFill>
                  <a:schemeClr val="hlink"/>
                </a:solidFill>
                <a:hlinkClick r:id="rId6"/>
              </a:rPr>
              <a:t>https://console.thethingsnetwork.org/</a:t>
            </a:r>
            <a:r>
              <a:rPr lang="de"/>
              <a:t> 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Shape 321"/>
          <p:cNvSpPr txBox="1"/>
          <p:nvPr>
            <p:ph type="title"/>
          </p:nvPr>
        </p:nvSpPr>
        <p:spPr>
          <a:xfrm>
            <a:off x="237659" y="234621"/>
            <a:ext cx="8442900" cy="282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de"/>
              <a:t>LMiC</a:t>
            </a:r>
          </a:p>
        </p:txBody>
      </p:sp>
      <p:sp>
        <p:nvSpPr>
          <p:cNvPr id="322" name="Shape 322"/>
          <p:cNvSpPr txBox="1"/>
          <p:nvPr>
            <p:ph idx="1" type="subTitle"/>
          </p:nvPr>
        </p:nvSpPr>
        <p:spPr>
          <a:xfrm>
            <a:off x="237658" y="667696"/>
            <a:ext cx="8386200" cy="282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de"/>
              <a:t>LoRaWAN MAC in C (Medium Access Control, Layer 2)</a:t>
            </a:r>
          </a:p>
        </p:txBody>
      </p:sp>
      <p:sp>
        <p:nvSpPr>
          <p:cNvPr id="323" name="Shape 323"/>
          <p:cNvSpPr txBox="1"/>
          <p:nvPr>
            <p:ph idx="2" type="body"/>
          </p:nvPr>
        </p:nvSpPr>
        <p:spPr>
          <a:xfrm>
            <a:off x="458058" y="1329354"/>
            <a:ext cx="8227800" cy="5386800"/>
          </a:xfrm>
          <a:prstGeom prst="rect">
            <a:avLst/>
          </a:prstGeom>
        </p:spPr>
        <p:txBody>
          <a:bodyPr anchorCtr="0" anchor="t" bIns="91400" lIns="91400" rIns="91400" tIns="91400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b="1" lang="de"/>
              <a:t>1) Authentifikation</a:t>
            </a:r>
          </a:p>
          <a:p>
            <a:pPr indent="457200" lvl="0" mar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de" sz="1800">
                <a:latin typeface="Courier New"/>
                <a:ea typeface="Courier New"/>
                <a:cs typeface="Courier New"/>
                <a:sym typeface="Courier New"/>
              </a:rPr>
              <a:t>NWKSKEY</a:t>
            </a:r>
            <a:r>
              <a:rPr lang="de" sz="1800"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de" sz="1800">
                <a:latin typeface="Courier New"/>
                <a:ea typeface="Courier New"/>
                <a:cs typeface="Courier New"/>
                <a:sym typeface="Courier New"/>
              </a:rPr>
              <a:t> APPSKEY</a:t>
            </a:r>
            <a:r>
              <a:rPr lang="de" sz="1800"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de" sz="1800">
                <a:latin typeface="Courier New"/>
                <a:ea typeface="Courier New"/>
                <a:cs typeface="Courier New"/>
                <a:sym typeface="Courier New"/>
              </a:rPr>
              <a:t>DEVADDR</a:t>
            </a: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sz="600"/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b="1" lang="de"/>
              <a:t>2) Pin Mapping: Steuerung/Kontrolle</a:t>
            </a:r>
          </a:p>
          <a:p>
            <a:pPr indent="457200"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de" sz="1800">
                <a:latin typeface="Courier New"/>
                <a:ea typeface="Courier New"/>
                <a:cs typeface="Courier New"/>
                <a:sym typeface="Courier New"/>
              </a:rPr>
              <a:t>const </a:t>
            </a:r>
            <a:r>
              <a:rPr b="1" lang="de" sz="1800">
                <a:latin typeface="Courier New"/>
                <a:ea typeface="Courier New"/>
                <a:cs typeface="Courier New"/>
                <a:sym typeface="Courier New"/>
              </a:rPr>
              <a:t>lmic_pinmap</a:t>
            </a:r>
            <a:r>
              <a:rPr lang="de" sz="1800">
                <a:latin typeface="Courier New"/>
                <a:ea typeface="Courier New"/>
                <a:cs typeface="Courier New"/>
                <a:sym typeface="Courier New"/>
              </a:rPr>
              <a:t> lmic_pins = { … };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sz="600"/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b="1" lang="de"/>
              <a:t>3) Ereignsibasiert</a:t>
            </a:r>
          </a:p>
          <a:p>
            <a:pPr indent="457200"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de" sz="1800">
                <a:latin typeface="Courier New"/>
                <a:ea typeface="Courier New"/>
                <a:cs typeface="Courier New"/>
                <a:sym typeface="Courier New"/>
              </a:rPr>
              <a:t>void </a:t>
            </a:r>
            <a:r>
              <a:rPr b="1" lang="de" sz="1800">
                <a:latin typeface="Courier New"/>
                <a:ea typeface="Courier New"/>
                <a:cs typeface="Courier New"/>
                <a:sym typeface="Courier New"/>
              </a:rPr>
              <a:t>onEvent</a:t>
            </a:r>
            <a:r>
              <a:rPr lang="de" sz="1800">
                <a:latin typeface="Courier New"/>
                <a:ea typeface="Courier New"/>
                <a:cs typeface="Courier New"/>
                <a:sym typeface="Courier New"/>
              </a:rPr>
              <a:t> (ev_t ev) { … }</a:t>
            </a: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sz="600"/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b="1" lang="de"/>
              <a:t>4) Senden</a:t>
            </a:r>
          </a:p>
          <a:p>
            <a:pPr indent="387350" lvl="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de" sz="1800">
                <a:latin typeface="Courier New"/>
                <a:ea typeface="Courier New"/>
                <a:cs typeface="Courier New"/>
                <a:sym typeface="Courier New"/>
              </a:rPr>
              <a:t>void </a:t>
            </a:r>
            <a:r>
              <a:rPr b="1" lang="de" sz="1800">
                <a:latin typeface="Courier New"/>
                <a:ea typeface="Courier New"/>
                <a:cs typeface="Courier New"/>
                <a:sym typeface="Courier New"/>
              </a:rPr>
              <a:t>do_send</a:t>
            </a:r>
            <a:r>
              <a:rPr lang="de" sz="1800">
                <a:latin typeface="Courier New"/>
                <a:ea typeface="Courier New"/>
                <a:cs typeface="Courier New"/>
                <a:sym typeface="Courier New"/>
              </a:rPr>
              <a:t>(osjob_t* j) { … }</a:t>
            </a:r>
          </a:p>
        </p:txBody>
      </p:sp>
      <p:sp>
        <p:nvSpPr>
          <p:cNvPr id="324" name="Shape 324"/>
          <p:cNvSpPr txBox="1"/>
          <p:nvPr>
            <p:ph idx="12" type="sldNum"/>
          </p:nvPr>
        </p:nvSpPr>
        <p:spPr>
          <a:xfrm>
            <a:off x="8480596" y="6333134"/>
            <a:ext cx="548700" cy="5250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de">
                <a:solidFill>
                  <a:srgbClr val="000000"/>
                </a:solidFill>
              </a:rPr>
              <a:t>‹#›</a:t>
            </a:fld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 txBox="1"/>
          <p:nvPr>
            <p:ph type="title"/>
          </p:nvPr>
        </p:nvSpPr>
        <p:spPr>
          <a:xfrm>
            <a:off x="237659" y="234621"/>
            <a:ext cx="8442900" cy="282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de"/>
              <a:t>LMiC: Authentifizierung</a:t>
            </a:r>
          </a:p>
        </p:txBody>
      </p:sp>
      <p:sp>
        <p:nvSpPr>
          <p:cNvPr id="331" name="Shape 331"/>
          <p:cNvSpPr txBox="1"/>
          <p:nvPr>
            <p:ph idx="1" type="subTitle"/>
          </p:nvPr>
        </p:nvSpPr>
        <p:spPr>
          <a:xfrm>
            <a:off x="237658" y="667696"/>
            <a:ext cx="8386200" cy="282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de"/>
              <a:t>ABP, nicht OTAA (siehe weiter unten)</a:t>
            </a:r>
          </a:p>
        </p:txBody>
      </p:sp>
      <p:sp>
        <p:nvSpPr>
          <p:cNvPr id="332" name="Shape 332"/>
          <p:cNvSpPr txBox="1"/>
          <p:nvPr>
            <p:ph idx="2" type="body"/>
          </p:nvPr>
        </p:nvSpPr>
        <p:spPr>
          <a:xfrm>
            <a:off x="458050" y="1722400"/>
            <a:ext cx="8227800" cy="4841399"/>
          </a:xfrm>
          <a:prstGeom prst="rect">
            <a:avLst/>
          </a:prstGeom>
        </p:spPr>
        <p:txBody>
          <a:bodyPr anchorCtr="0" anchor="t" bIns="91400" lIns="91400" rIns="91400" tIns="9140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d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static const PROGMEM u1_t </a:t>
            </a:r>
            <a:r>
              <a:rPr b="1" lang="d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NWKSKEY</a:t>
            </a:r>
            <a:r>
              <a:rPr lang="d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[16]</a:t>
            </a:r>
          </a:p>
          <a:p>
            <a:pPr indent="457200" lvl="0" marL="457200" rtl="0">
              <a:spcBef>
                <a:spcPts val="0"/>
              </a:spcBef>
              <a:buNone/>
            </a:pPr>
            <a:r>
              <a:rPr lang="d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= { 0xDB, …, 0x03 }; // MSB</a:t>
            </a:r>
          </a:p>
          <a:p>
            <a:pPr indent="457200" lvl="0" marL="457200" rtl="0">
              <a:spcBef>
                <a:spcPts val="0"/>
              </a:spcBef>
              <a:buNone/>
            </a:pPr>
            <a:r>
              <a:t/>
            </a:r>
            <a:endParaRPr sz="6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d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static const u1_t PROGMEM </a:t>
            </a:r>
            <a:r>
              <a:rPr b="1" lang="d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APPSKEY</a:t>
            </a:r>
            <a:r>
              <a:rPr lang="d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[16]</a:t>
            </a:r>
          </a:p>
          <a:p>
            <a:pPr indent="457200" lvl="0" marL="457200" rtl="0">
              <a:spcBef>
                <a:spcPts val="0"/>
              </a:spcBef>
              <a:buNone/>
            </a:pPr>
            <a:r>
              <a:rPr lang="d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= { 0x41, …, 0xE0 }; // MSB</a:t>
            </a:r>
          </a:p>
          <a:p>
            <a:pPr indent="457200" lvl="0" marL="457200" rtl="0">
              <a:spcBef>
                <a:spcPts val="0"/>
              </a:spcBef>
              <a:buNone/>
            </a:pPr>
            <a:r>
              <a:t/>
            </a:r>
            <a:endParaRPr sz="6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d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static const u4_t </a:t>
            </a:r>
            <a:r>
              <a:rPr b="1" lang="d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DEVADDR</a:t>
            </a:r>
          </a:p>
          <a:p>
            <a:pPr indent="457200" lvl="0" marL="457200" rtl="0">
              <a:spcBef>
                <a:spcPts val="0"/>
              </a:spcBef>
              <a:buNone/>
            </a:pPr>
            <a:r>
              <a:rPr lang="d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= 0x26....3E;</a:t>
            </a:r>
          </a:p>
        </p:txBody>
      </p:sp>
      <p:sp>
        <p:nvSpPr>
          <p:cNvPr id="333" name="Shape 333"/>
          <p:cNvSpPr txBox="1"/>
          <p:nvPr>
            <p:ph idx="12" type="sldNum"/>
          </p:nvPr>
        </p:nvSpPr>
        <p:spPr>
          <a:xfrm>
            <a:off x="8480596" y="6333134"/>
            <a:ext cx="548700" cy="5250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de">
                <a:solidFill>
                  <a:srgbClr val="000000"/>
                </a:solidFill>
              </a:rPr>
              <a:t>‹#›</a:t>
            </a:fld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Shape 339"/>
          <p:cNvSpPr txBox="1"/>
          <p:nvPr>
            <p:ph type="title"/>
          </p:nvPr>
        </p:nvSpPr>
        <p:spPr>
          <a:xfrm>
            <a:off x="237659" y="234621"/>
            <a:ext cx="8442900" cy="282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de"/>
              <a:t>LMiC: Pin mapping (Software)</a:t>
            </a:r>
          </a:p>
        </p:txBody>
      </p:sp>
      <p:sp>
        <p:nvSpPr>
          <p:cNvPr id="340" name="Shape 340"/>
          <p:cNvSpPr txBox="1"/>
          <p:nvPr>
            <p:ph idx="2" type="body"/>
          </p:nvPr>
        </p:nvSpPr>
        <p:spPr>
          <a:xfrm>
            <a:off x="458058" y="1176954"/>
            <a:ext cx="8227800" cy="5386800"/>
          </a:xfrm>
          <a:prstGeom prst="rect">
            <a:avLst/>
          </a:prstGeom>
        </p:spPr>
        <p:txBody>
          <a:bodyPr anchorCtr="0" anchor="t" bIns="91400" lIns="91400" rIns="91400" tIns="91400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d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const </a:t>
            </a:r>
            <a:r>
              <a:rPr b="1" lang="d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lmic_pinmap</a:t>
            </a:r>
            <a:r>
              <a:rPr lang="d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lmic_pins =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d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.nss = 8,</a:t>
            </a:r>
          </a:p>
          <a:p>
            <a:pPr indent="457200" lvl="0" marL="91440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d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// SPI chip select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d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.rxtx = LMIC_UNUSED_PIN,</a:t>
            </a:r>
          </a:p>
          <a:p>
            <a:pPr indent="457200" lvl="0" marL="91440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d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// Antenna switch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d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.rst = 4,</a:t>
            </a:r>
          </a:p>
          <a:p>
            <a:pPr indent="457200" lvl="0" marL="91440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d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// Reset, LMIC_UNUSED_PIN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d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.dio = {3, 6, LMIC_UNUSED_PIN},</a:t>
            </a:r>
          </a:p>
          <a:p>
            <a:pPr indent="0" lvl="0" marL="137160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d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//DIO0, DIO1, DIO2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d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};</a:t>
            </a: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341" name="Shape 341"/>
          <p:cNvSpPr txBox="1"/>
          <p:nvPr>
            <p:ph idx="12" type="sldNum"/>
          </p:nvPr>
        </p:nvSpPr>
        <p:spPr>
          <a:xfrm>
            <a:off x="8480596" y="6333134"/>
            <a:ext cx="548700" cy="5250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de">
                <a:solidFill>
                  <a:srgbClr val="000000"/>
                </a:solidFill>
              </a:rPr>
              <a:t>‹#›</a:t>
            </a:fld>
          </a:p>
        </p:txBody>
      </p:sp>
      <p:sp>
        <p:nvSpPr>
          <p:cNvPr id="342" name="Shape 342"/>
          <p:cNvSpPr txBox="1"/>
          <p:nvPr>
            <p:ph idx="3" type="body"/>
          </p:nvPr>
        </p:nvSpPr>
        <p:spPr>
          <a:xfrm>
            <a:off x="5046950" y="6224526"/>
            <a:ext cx="8227800" cy="1301100"/>
          </a:xfrm>
          <a:prstGeom prst="rect">
            <a:avLst/>
          </a:prstGeom>
        </p:spPr>
        <p:txBody>
          <a:bodyPr anchorCtr="0" anchor="b" bIns="91400" lIns="91400" rIns="91400" tIns="9140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de" u="sng">
                <a:solidFill>
                  <a:schemeClr val="hlink"/>
                </a:solidFill>
                <a:hlinkClick r:id="rId3"/>
              </a:rPr>
              <a:t>http://www.cplusplus.com/doc/tutorial/structures/</a:t>
            </a:r>
            <a:r>
              <a:rPr lang="de"/>
              <a:t> </a:t>
            </a:r>
            <a:br>
              <a:rPr lang="de"/>
            </a:br>
            <a:r>
              <a:rPr i="0" lang="de">
                <a:solidFill>
                  <a:srgbClr val="000000"/>
                </a:solidFill>
              </a:rPr>
              <a:t>Siehe </a:t>
            </a:r>
            <a:r>
              <a:rPr i="0" lang="de" u="sng">
                <a:solidFill>
                  <a:srgbClr val="000000"/>
                </a:solidFill>
                <a:hlinkClick r:id="rId4"/>
              </a:rPr>
              <a:t>LMiC-Doku</a:t>
            </a:r>
            <a:r>
              <a:rPr i="0" lang="de">
                <a:solidFill>
                  <a:srgbClr val="000000"/>
                </a:solidFill>
              </a:rPr>
              <a:t> (3.1 HAL Interface).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Shape 348"/>
          <p:cNvSpPr txBox="1"/>
          <p:nvPr>
            <p:ph type="title"/>
          </p:nvPr>
        </p:nvSpPr>
        <p:spPr>
          <a:xfrm>
            <a:off x="237659" y="234621"/>
            <a:ext cx="8442900" cy="282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de"/>
              <a:t>LMiC: Pin mapping (Hardware)</a:t>
            </a:r>
          </a:p>
        </p:txBody>
      </p:sp>
      <p:sp>
        <p:nvSpPr>
          <p:cNvPr id="349" name="Shape 349"/>
          <p:cNvSpPr txBox="1"/>
          <p:nvPr>
            <p:ph idx="12" type="sldNum"/>
          </p:nvPr>
        </p:nvSpPr>
        <p:spPr>
          <a:xfrm>
            <a:off x="8480596" y="6333134"/>
            <a:ext cx="548700" cy="5250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de">
                <a:solidFill>
                  <a:srgbClr val="000000"/>
                </a:solidFill>
              </a:rPr>
              <a:t>‹#›</a:t>
            </a:fld>
          </a:p>
        </p:txBody>
      </p:sp>
      <p:pic>
        <p:nvPicPr>
          <p:cNvPr id="350" name="Shape 3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4949" y="1275894"/>
            <a:ext cx="6673717" cy="500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Shape 356"/>
          <p:cNvSpPr txBox="1"/>
          <p:nvPr>
            <p:ph type="title"/>
          </p:nvPr>
        </p:nvSpPr>
        <p:spPr>
          <a:xfrm>
            <a:off x="237659" y="234621"/>
            <a:ext cx="8442900" cy="282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de"/>
              <a:t>LMiC: Event based</a:t>
            </a:r>
          </a:p>
        </p:txBody>
      </p:sp>
      <p:sp>
        <p:nvSpPr>
          <p:cNvPr id="357" name="Shape 357"/>
          <p:cNvSpPr txBox="1"/>
          <p:nvPr>
            <p:ph idx="1" type="subTitle"/>
          </p:nvPr>
        </p:nvSpPr>
        <p:spPr>
          <a:xfrm>
            <a:off x="237658" y="667696"/>
            <a:ext cx="8386200" cy="282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de"/>
              <a:t>Kein loop()</a:t>
            </a:r>
          </a:p>
        </p:txBody>
      </p:sp>
      <p:sp>
        <p:nvSpPr>
          <p:cNvPr id="358" name="Shape 358"/>
          <p:cNvSpPr txBox="1"/>
          <p:nvPr>
            <p:ph idx="2" type="body"/>
          </p:nvPr>
        </p:nvSpPr>
        <p:spPr>
          <a:xfrm>
            <a:off x="4815503" y="264799"/>
            <a:ext cx="4747200" cy="5949300"/>
          </a:xfrm>
          <a:prstGeom prst="rect">
            <a:avLst/>
          </a:prstGeom>
        </p:spPr>
        <p:txBody>
          <a:bodyPr anchorCtr="0" anchor="t" bIns="91400" lIns="91400" rIns="91400" tIns="91400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de" sz="1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void </a:t>
            </a:r>
            <a:r>
              <a:rPr b="1" lang="de" sz="1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onEvent</a:t>
            </a:r>
            <a:r>
              <a:rPr lang="de" sz="1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(ev_t ev) {</a:t>
            </a:r>
          </a:p>
          <a:p>
            <a:pPr indent="457200"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de" sz="1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switch(ev) {</a:t>
            </a:r>
          </a:p>
          <a:p>
            <a:pPr indent="457200"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de" sz="1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	…</a:t>
            </a:r>
          </a:p>
          <a:p>
            <a:pPr indent="457200" lvl="0" marL="45720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de" sz="1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case EV_BEACON_FOUND:</a:t>
            </a:r>
          </a:p>
          <a:p>
            <a:pPr indent="387350" lvl="0" marL="91440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de" sz="1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…</a:t>
            </a:r>
          </a:p>
          <a:p>
            <a:pPr indent="387350" lvl="0" marL="91440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ct val="61111"/>
              <a:buFont typeface="Arial"/>
              <a:buNone/>
            </a:pPr>
            <a:r>
              <a:rPr lang="de" sz="1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break;</a:t>
            </a:r>
          </a:p>
          <a:p>
            <a:pPr indent="457200" lvl="0" marL="45720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de" sz="1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case EV_TXCOMPLETE:</a:t>
            </a:r>
          </a:p>
          <a:p>
            <a:pPr indent="457200" lvl="0" marL="45720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de" sz="1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	…</a:t>
            </a:r>
          </a:p>
          <a:p>
            <a:pPr indent="457200" lvl="0" marL="91440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de" sz="1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break;</a:t>
            </a:r>
          </a:p>
          <a:p>
            <a:pPr indent="387350" lvl="0" marL="45720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de" sz="1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default:</a:t>
            </a:r>
          </a:p>
          <a:p>
            <a:pPr indent="387350" lvl="0" marL="91440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de" sz="1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…</a:t>
            </a:r>
          </a:p>
          <a:p>
            <a:pPr indent="387350" lvl="0" marL="91440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de" sz="1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break;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de" sz="1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de" sz="1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de" sz="1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</a:p>
        </p:txBody>
      </p:sp>
      <p:sp>
        <p:nvSpPr>
          <p:cNvPr id="359" name="Shape 359"/>
          <p:cNvSpPr txBox="1"/>
          <p:nvPr>
            <p:ph idx="12" type="sldNum"/>
          </p:nvPr>
        </p:nvSpPr>
        <p:spPr>
          <a:xfrm>
            <a:off x="8480596" y="6333134"/>
            <a:ext cx="548700" cy="5250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de">
                <a:solidFill>
                  <a:srgbClr val="000000"/>
                </a:solidFill>
              </a:rPr>
              <a:t>‹#›</a:t>
            </a:fld>
          </a:p>
        </p:txBody>
      </p:sp>
      <p:sp>
        <p:nvSpPr>
          <p:cNvPr id="360" name="Shape 360"/>
          <p:cNvSpPr txBox="1"/>
          <p:nvPr>
            <p:ph idx="2" type="body"/>
          </p:nvPr>
        </p:nvSpPr>
        <p:spPr>
          <a:xfrm>
            <a:off x="458054" y="1550100"/>
            <a:ext cx="3910500" cy="5013599"/>
          </a:xfrm>
          <a:prstGeom prst="rect">
            <a:avLst/>
          </a:prstGeom>
        </p:spPr>
        <p:txBody>
          <a:bodyPr anchorCtr="0" anchor="t" bIns="91400" lIns="91400" rIns="91400" tIns="9140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de"/>
              <a:t>Rechts zwei Beispiele.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de"/>
              <a:t>Es gibt viel mehr Ereignisse!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de"/>
              <a:t>Programmplanung: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de"/>
              <a:t>Was soll welche Aktivität auslösen?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Shape 366"/>
          <p:cNvSpPr txBox="1"/>
          <p:nvPr>
            <p:ph type="title"/>
          </p:nvPr>
        </p:nvSpPr>
        <p:spPr>
          <a:xfrm>
            <a:off x="237659" y="234621"/>
            <a:ext cx="8442900" cy="282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de"/>
              <a:t>LMiC: Event based</a:t>
            </a:r>
          </a:p>
        </p:txBody>
      </p:sp>
      <p:sp>
        <p:nvSpPr>
          <p:cNvPr id="367" name="Shape 367"/>
          <p:cNvSpPr txBox="1"/>
          <p:nvPr>
            <p:ph idx="1" type="subTitle"/>
          </p:nvPr>
        </p:nvSpPr>
        <p:spPr>
          <a:xfrm>
            <a:off x="237658" y="667696"/>
            <a:ext cx="8386200" cy="282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de"/>
              <a:t>timed callback</a:t>
            </a:r>
          </a:p>
        </p:txBody>
      </p:sp>
      <p:sp>
        <p:nvSpPr>
          <p:cNvPr id="368" name="Shape 368"/>
          <p:cNvSpPr txBox="1"/>
          <p:nvPr>
            <p:ph idx="2" type="body"/>
          </p:nvPr>
        </p:nvSpPr>
        <p:spPr>
          <a:xfrm>
            <a:off x="458058" y="1176954"/>
            <a:ext cx="8227800" cy="5386800"/>
          </a:xfrm>
          <a:prstGeom prst="rect">
            <a:avLst/>
          </a:prstGeom>
        </p:spPr>
        <p:txBody>
          <a:bodyPr anchorCtr="0" anchor="t" bIns="91400" lIns="91400" rIns="91400" tIns="91400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de">
                <a:latin typeface="Courier New"/>
                <a:ea typeface="Courier New"/>
                <a:cs typeface="Courier New"/>
                <a:sym typeface="Courier New"/>
              </a:rPr>
              <a:t>case EV_TXCOMPLETE:</a:t>
            </a:r>
          </a:p>
          <a:p>
            <a:pPr indent="457200" lvl="0" marL="0" rtl="0">
              <a:spcBef>
                <a:spcPts val="0"/>
              </a:spcBef>
              <a:buNone/>
            </a:pPr>
            <a:r>
              <a:rPr lang="de">
                <a:latin typeface="Courier New"/>
                <a:ea typeface="Courier New"/>
                <a:cs typeface="Courier New"/>
                <a:sym typeface="Courier New"/>
              </a:rPr>
              <a:t>…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de">
                <a:latin typeface="Courier New"/>
                <a:ea typeface="Courier New"/>
                <a:cs typeface="Courier New"/>
                <a:sym typeface="Courier New"/>
              </a:rPr>
              <a:t>	os_setTimedCallback(</a:t>
            </a:r>
          </a:p>
          <a:p>
            <a:pPr indent="457200" lvl="0" marL="457200" rtl="0">
              <a:spcBef>
                <a:spcPts val="0"/>
              </a:spcBef>
              <a:buNone/>
            </a:pPr>
            <a:r>
              <a:rPr lang="de">
                <a:latin typeface="Courier New"/>
                <a:ea typeface="Courier New"/>
                <a:cs typeface="Courier New"/>
                <a:sym typeface="Courier New"/>
              </a:rPr>
              <a:t>&amp;sendjob,</a:t>
            </a:r>
          </a:p>
          <a:p>
            <a:pPr indent="457200" lvl="0" marL="457200" rtl="0">
              <a:spcBef>
                <a:spcPts val="0"/>
              </a:spcBef>
              <a:buNone/>
            </a:pPr>
            <a:r>
              <a:rPr lang="de">
                <a:latin typeface="Courier New"/>
                <a:ea typeface="Courier New"/>
                <a:cs typeface="Courier New"/>
                <a:sym typeface="Courier New"/>
              </a:rPr>
              <a:t>os_getTime()+sec2osticks(TX_INTERVAL),</a:t>
            </a:r>
          </a:p>
          <a:p>
            <a:pPr indent="457200" lvl="0" marL="457200" rtl="0">
              <a:spcBef>
                <a:spcPts val="0"/>
              </a:spcBef>
              <a:buNone/>
            </a:pPr>
            <a:r>
              <a:rPr lang="de">
                <a:latin typeface="Courier New"/>
                <a:ea typeface="Courier New"/>
                <a:cs typeface="Courier New"/>
                <a:sym typeface="Courier New"/>
              </a:rPr>
              <a:t>do_send</a:t>
            </a:r>
          </a:p>
          <a:p>
            <a:pPr indent="0" lvl="0" marL="457200" rtl="0">
              <a:spcBef>
                <a:spcPts val="0"/>
              </a:spcBef>
              <a:buNone/>
            </a:pPr>
            <a:r>
              <a:rPr lang="de">
                <a:latin typeface="Courier New"/>
                <a:ea typeface="Courier New"/>
                <a:cs typeface="Courier New"/>
                <a:sym typeface="Courier New"/>
              </a:rPr>
              <a:t>);</a:t>
            </a:r>
          </a:p>
        </p:txBody>
      </p:sp>
      <p:sp>
        <p:nvSpPr>
          <p:cNvPr id="369" name="Shape 369"/>
          <p:cNvSpPr txBox="1"/>
          <p:nvPr>
            <p:ph idx="12" type="sldNum"/>
          </p:nvPr>
        </p:nvSpPr>
        <p:spPr>
          <a:xfrm>
            <a:off x="8480596" y="6333134"/>
            <a:ext cx="548700" cy="5250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de">
                <a:solidFill>
                  <a:srgbClr val="000000"/>
                </a:solidFill>
              </a:rPr>
              <a:t>‹#›</a:t>
            </a:fld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Shape 375"/>
          <p:cNvSpPr txBox="1"/>
          <p:nvPr>
            <p:ph type="title"/>
          </p:nvPr>
        </p:nvSpPr>
        <p:spPr>
          <a:xfrm>
            <a:off x="237659" y="234621"/>
            <a:ext cx="8442900" cy="282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de"/>
              <a:t>LMiC: </a:t>
            </a:r>
            <a:r>
              <a:rPr b="1" lang="de">
                <a:latin typeface="Courier New"/>
                <a:ea typeface="Courier New"/>
                <a:cs typeface="Courier New"/>
                <a:sym typeface="Courier New"/>
              </a:rPr>
              <a:t>LMIC_setTxData2</a:t>
            </a:r>
          </a:p>
        </p:txBody>
      </p:sp>
      <p:sp>
        <p:nvSpPr>
          <p:cNvPr id="376" name="Shape 376"/>
          <p:cNvSpPr txBox="1"/>
          <p:nvPr>
            <p:ph idx="2" type="body"/>
          </p:nvPr>
        </p:nvSpPr>
        <p:spPr>
          <a:xfrm>
            <a:off x="458058" y="1176954"/>
            <a:ext cx="8227800" cy="5386800"/>
          </a:xfrm>
          <a:prstGeom prst="rect">
            <a:avLst/>
          </a:prstGeom>
        </p:spPr>
        <p:txBody>
          <a:bodyPr anchorCtr="0" anchor="t" bIns="91400" lIns="91400" rIns="91400" tIns="91400">
            <a:noAutofit/>
          </a:bodyPr>
          <a:lstStyle/>
          <a:p>
            <a:pPr indent="457200" lvl="0" rtl="0">
              <a:spcBef>
                <a:spcPts val="0"/>
              </a:spcBef>
              <a:buNone/>
            </a:pPr>
            <a:r>
              <a:rPr lang="de">
                <a:latin typeface="Courier New"/>
                <a:ea typeface="Courier New"/>
                <a:cs typeface="Courier New"/>
                <a:sym typeface="Courier New"/>
              </a:rPr>
              <a:t>LMIC_setTxData2(</a:t>
            </a:r>
          </a:p>
          <a:p>
            <a:pPr indent="457200" lvl="0" marL="914400" rtl="0">
              <a:spcBef>
                <a:spcPts val="0"/>
              </a:spcBef>
              <a:buNone/>
            </a:pPr>
            <a:r>
              <a:rPr lang="de">
                <a:latin typeface="Courier New"/>
                <a:ea typeface="Courier New"/>
                <a:cs typeface="Courier New"/>
                <a:sym typeface="Courier New"/>
              </a:rPr>
              <a:t>1,</a:t>
            </a:r>
          </a:p>
          <a:p>
            <a:pPr indent="457200" lvl="0" marL="914400" rtl="0">
              <a:spcBef>
                <a:spcPts val="0"/>
              </a:spcBef>
              <a:buNone/>
            </a:pPr>
            <a:r>
              <a:rPr lang="de">
                <a:latin typeface="Courier New"/>
                <a:ea typeface="Courier New"/>
                <a:cs typeface="Courier New"/>
                <a:sym typeface="Courier New"/>
              </a:rPr>
              <a:t>mydata,</a:t>
            </a:r>
          </a:p>
          <a:p>
            <a:pPr indent="457200" lvl="0" marL="914400" rtl="0">
              <a:spcBef>
                <a:spcPts val="0"/>
              </a:spcBef>
              <a:buNone/>
            </a:pPr>
            <a:r>
              <a:rPr lang="de">
                <a:latin typeface="Courier New"/>
                <a:ea typeface="Courier New"/>
                <a:cs typeface="Courier New"/>
                <a:sym typeface="Courier New"/>
              </a:rPr>
              <a:t>sizeof(mydata)-1,</a:t>
            </a:r>
          </a:p>
          <a:p>
            <a:pPr indent="457200" lvl="0" marL="914400" rtl="0">
              <a:spcBef>
                <a:spcPts val="0"/>
              </a:spcBef>
              <a:buNone/>
            </a:pPr>
            <a:r>
              <a:rPr lang="de">
                <a:latin typeface="Courier New"/>
                <a:ea typeface="Courier New"/>
                <a:cs typeface="Courier New"/>
                <a:sym typeface="Courier New"/>
              </a:rPr>
              <a:t>0</a:t>
            </a:r>
          </a:p>
          <a:p>
            <a:pPr indent="387350" lvl="0" marL="457200" rtl="0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de">
                <a:latin typeface="Courier New"/>
                <a:ea typeface="Courier New"/>
                <a:cs typeface="Courier New"/>
                <a:sym typeface="Courier New"/>
              </a:rPr>
              <a:t>);</a:t>
            </a:r>
          </a:p>
        </p:txBody>
      </p:sp>
      <p:sp>
        <p:nvSpPr>
          <p:cNvPr id="377" name="Shape 377"/>
          <p:cNvSpPr txBox="1"/>
          <p:nvPr>
            <p:ph idx="12" type="sldNum"/>
          </p:nvPr>
        </p:nvSpPr>
        <p:spPr>
          <a:xfrm>
            <a:off x="8480596" y="6333134"/>
            <a:ext cx="548700" cy="5250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de">
                <a:solidFill>
                  <a:srgbClr val="000000"/>
                </a:solidFill>
              </a:rPr>
              <a:t>‹#›</a:t>
            </a:fld>
          </a:p>
        </p:txBody>
      </p:sp>
      <p:sp>
        <p:nvSpPr>
          <p:cNvPr id="378" name="Shape 378"/>
          <p:cNvSpPr txBox="1"/>
          <p:nvPr>
            <p:ph idx="3" type="body"/>
          </p:nvPr>
        </p:nvSpPr>
        <p:spPr>
          <a:xfrm>
            <a:off x="458071" y="6454167"/>
            <a:ext cx="8227800" cy="282900"/>
          </a:xfrm>
          <a:prstGeom prst="rect">
            <a:avLst/>
          </a:prstGeom>
        </p:spPr>
        <p:txBody>
          <a:bodyPr anchorCtr="0" anchor="b" bIns="91400" lIns="91400" rIns="91400" tIns="9140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Shape 383"/>
          <p:cNvSpPr txBox="1"/>
          <p:nvPr>
            <p:ph type="title"/>
          </p:nvPr>
        </p:nvSpPr>
        <p:spPr>
          <a:xfrm>
            <a:off x="237659" y="234621"/>
            <a:ext cx="8442900" cy="282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de">
                <a:latin typeface="Alfa Slab One"/>
                <a:ea typeface="Alfa Slab One"/>
                <a:cs typeface="Alfa Slab One"/>
                <a:sym typeface="Alfa Slab One"/>
              </a:rPr>
              <a:t>mydata</a:t>
            </a:r>
          </a:p>
        </p:txBody>
      </p:sp>
      <p:sp>
        <p:nvSpPr>
          <p:cNvPr id="384" name="Shape 384"/>
          <p:cNvSpPr txBox="1"/>
          <p:nvPr>
            <p:ph idx="2" type="body"/>
          </p:nvPr>
        </p:nvSpPr>
        <p:spPr>
          <a:xfrm>
            <a:off x="458058" y="1176954"/>
            <a:ext cx="8227800" cy="5386800"/>
          </a:xfrm>
          <a:prstGeom prst="rect">
            <a:avLst/>
          </a:prstGeom>
        </p:spPr>
        <p:txBody>
          <a:bodyPr anchorCtr="0" anchor="t" bIns="91400" lIns="91400" rIns="91400" tIns="91400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LoRaWAN kennt nur Bytes!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→ Enkodieren zum Senden + Dekodieren!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Also:</a:t>
            </a:r>
          </a:p>
          <a:p>
            <a: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</a:pPr>
            <a:r>
              <a:rPr lang="de"/>
              <a:t>Bitshift</a:t>
            </a:r>
          </a:p>
          <a:p>
            <a: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</a:pPr>
            <a:r>
              <a:rPr lang="de"/>
              <a:t>Bitmask</a:t>
            </a:r>
          </a:p>
          <a:p>
            <a: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</a:pPr>
            <a:r>
              <a:rPr lang="de"/>
              <a:t>Repräsentation von Zahlen (s.o,)</a:t>
            </a:r>
          </a:p>
          <a:p>
            <a: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</a:pPr>
            <a:r>
              <a:rPr lang="de" u="sng">
                <a:hlinkClick r:id="rId3"/>
              </a:rPr>
              <a:t>Grundlagen bei TTN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85" name="Shape 385"/>
          <p:cNvSpPr txBox="1"/>
          <p:nvPr>
            <p:ph idx="3" type="body"/>
          </p:nvPr>
        </p:nvSpPr>
        <p:spPr>
          <a:xfrm>
            <a:off x="458071" y="6454167"/>
            <a:ext cx="8227800" cy="282900"/>
          </a:xfrm>
          <a:prstGeom prst="rect">
            <a:avLst/>
          </a:prstGeom>
        </p:spPr>
        <p:txBody>
          <a:bodyPr anchorCtr="0" anchor="b" bIns="91400" lIns="91400" rIns="91400" tIns="9140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/>
          <p:nvPr>
            <p:ph type="title"/>
          </p:nvPr>
        </p:nvSpPr>
        <p:spPr>
          <a:xfrm>
            <a:off x="311700" y="593366"/>
            <a:ext cx="8520600" cy="76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de"/>
              <a:t>Taktung eines Busses</a:t>
            </a:r>
          </a:p>
        </p:txBody>
      </p:sp>
      <p:sp>
        <p:nvSpPr>
          <p:cNvPr id="85" name="Shape 85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de"/>
              <a:t>Problem:</a:t>
            </a:r>
            <a:br>
              <a:rPr lang="de"/>
            </a:br>
            <a:r>
              <a:rPr lang="de"/>
              <a:t>	Wann kann ich auf die Leitung schauen?</a:t>
            </a:r>
            <a:br>
              <a:rPr lang="de"/>
            </a:br>
            <a:r>
              <a:rPr b="1" lang="de"/>
              <a:t>Lösung:</a:t>
            </a:r>
            <a:br>
              <a:rPr lang="de"/>
            </a:br>
            <a:r>
              <a:rPr lang="de"/>
              <a:t>	Taktung des Busses.</a:t>
            </a:r>
          </a:p>
          <a:p>
            <a:pPr lvl="0">
              <a:spcBef>
                <a:spcPts val="0"/>
              </a:spcBef>
              <a:buNone/>
            </a:pPr>
            <a:r>
              <a:rPr b="1" lang="de"/>
              <a:t>Zwei Arten:</a:t>
            </a:r>
          </a:p>
          <a:p>
            <a:pPr lvl="0">
              <a:spcBef>
                <a:spcPts val="0"/>
              </a:spcBef>
              <a:buNone/>
            </a:pPr>
            <a:r>
              <a:rPr i="1" lang="de"/>
              <a:t>synchron:									asynchron:</a:t>
            </a:r>
            <a:br>
              <a:rPr i="1" lang="de"/>
            </a:br>
            <a:r>
              <a:rPr lang="de"/>
              <a:t>Taktleitung an alle Teilnehmer (SPI)				Takt wird aus Signal gewonnen</a:t>
            </a:r>
            <a:br>
              <a:rPr lang="de"/>
            </a:br>
            <a:r>
              <a:rPr lang="de"/>
              <a:t>											(RS232)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Shape 390"/>
          <p:cNvSpPr txBox="1"/>
          <p:nvPr>
            <p:ph idx="2" type="body"/>
          </p:nvPr>
        </p:nvSpPr>
        <p:spPr>
          <a:xfrm>
            <a:off x="458058" y="1176954"/>
            <a:ext cx="8227800" cy="5386800"/>
          </a:xfrm>
          <a:prstGeom prst="rect">
            <a:avLst/>
          </a:prstGeom>
        </p:spPr>
        <p:txBody>
          <a:bodyPr anchorCtr="0" anchor="t" bIns="91400" lIns="91400" rIns="91400" tIns="91400">
            <a:noAutofit/>
          </a:bodyPr>
          <a:lstStyle/>
          <a:p>
            <a: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9600"/>
              <a:t>Hands On</a:t>
            </a:r>
          </a:p>
          <a:p>
            <a: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  <a:p>
            <a: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9600"/>
              <a:t>Tx Hello World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Shape 396"/>
          <p:cNvSpPr txBox="1"/>
          <p:nvPr>
            <p:ph type="title"/>
          </p:nvPr>
        </p:nvSpPr>
        <p:spPr>
          <a:xfrm>
            <a:off x="237659" y="234621"/>
            <a:ext cx="8442900" cy="282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de">
                <a:latin typeface="Alfa Slab One"/>
                <a:ea typeface="Alfa Slab One"/>
                <a:cs typeface="Alfa Slab One"/>
                <a:sym typeface="Alfa Slab One"/>
              </a:rPr>
              <a:t>ABP oder OTAA</a:t>
            </a:r>
          </a:p>
        </p:txBody>
      </p:sp>
      <p:sp>
        <p:nvSpPr>
          <p:cNvPr id="397" name="Shape 397"/>
          <p:cNvSpPr txBox="1"/>
          <p:nvPr>
            <p:ph idx="1" type="subTitle"/>
          </p:nvPr>
        </p:nvSpPr>
        <p:spPr>
          <a:xfrm>
            <a:off x="237658" y="667696"/>
            <a:ext cx="8386200" cy="282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de"/>
              <a:t>activation by personalization/over-the-air activation</a:t>
            </a:r>
          </a:p>
        </p:txBody>
      </p:sp>
      <p:sp>
        <p:nvSpPr>
          <p:cNvPr id="398" name="Shape 398"/>
          <p:cNvSpPr txBox="1"/>
          <p:nvPr>
            <p:ph idx="2" type="body"/>
          </p:nvPr>
        </p:nvSpPr>
        <p:spPr>
          <a:xfrm>
            <a:off x="458058" y="1176954"/>
            <a:ext cx="8227800" cy="5386800"/>
          </a:xfrm>
          <a:prstGeom prst="rect">
            <a:avLst/>
          </a:prstGeom>
        </p:spPr>
        <p:txBody>
          <a:bodyPr anchorCtr="0" anchor="t" bIns="91400" lIns="91400" rIns="91400" tIns="9140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de" sz="3000"/>
              <a:t>ABP</a:t>
            </a:r>
          </a:p>
          <a:p>
            <a:pPr indent="-228600" lvl="0" marL="457200" rtl="0">
              <a:spcBef>
                <a:spcPts val="0"/>
              </a:spcBef>
            </a:pPr>
            <a:r>
              <a:rPr lang="de"/>
              <a:t>DevAddr, NwkSKey, und AppSKey</a:t>
            </a:r>
          </a:p>
          <a:p>
            <a:pPr indent="-228600" lvl="0" marL="457200" rtl="0">
              <a:spcBef>
                <a:spcPts val="0"/>
              </a:spcBef>
            </a:pPr>
            <a:r>
              <a:rPr i="1" lang="de"/>
              <a:t>Geheimnis</a:t>
            </a:r>
            <a:r>
              <a:rPr lang="de"/>
              <a:t> in der Programmierung auf dem Gerät,</a:t>
            </a:r>
            <a:br>
              <a:rPr lang="de"/>
            </a:br>
            <a:r>
              <a:rPr lang="de"/>
              <a:t>dafür kein erfolgreicher Handshake (up+down) nötig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de" sz="3000"/>
              <a:t>OTAA</a:t>
            </a:r>
          </a:p>
          <a:p>
            <a:pPr indent="-228600" lvl="0" marL="457200" rtl="0">
              <a:spcBef>
                <a:spcPts val="0"/>
              </a:spcBef>
            </a:pPr>
            <a:r>
              <a:rPr lang="de"/>
              <a:t>join request + join accept</a:t>
            </a:r>
          </a:p>
          <a:p>
            <a:pPr indent="-228600" lvl="1" marL="914400" rtl="0">
              <a:spcBef>
                <a:spcPts val="0"/>
              </a:spcBef>
            </a:pPr>
            <a:r>
              <a:rPr lang="de"/>
              <a:t>join request: DevEUI, AppEUI und DevNonce</a:t>
            </a:r>
          </a:p>
          <a:p>
            <a:pPr indent="-228600" lvl="1" marL="914400" rtl="0">
              <a:spcBef>
                <a:spcPts val="0"/>
              </a:spcBef>
            </a:pPr>
            <a:r>
              <a:rPr lang="de"/>
              <a:t>join accept: AppNonce, NetID, DevAddr, DLSettings, RxDelay und CFList</a:t>
            </a:r>
          </a:p>
          <a:p>
            <a:pPr indent="-228600" lvl="1" marL="914400" rtl="0">
              <a:spcBef>
                <a:spcPts val="0"/>
              </a:spcBef>
            </a:pPr>
            <a:r>
              <a:rPr lang="de"/>
              <a:t>NwkSKey und </a:t>
            </a:r>
            <a:r>
              <a:rPr lang="de">
                <a:solidFill>
                  <a:schemeClr val="dk1"/>
                </a:solidFill>
              </a:rPr>
              <a:t>AppSKey mit aes128_encrypt() abgeleitet von AppNonce</a:t>
            </a:r>
          </a:p>
          <a:p>
            <a:pPr indent="-228600" lvl="0" marL="457200" rtl="0">
              <a:spcBef>
                <a:spcPts val="0"/>
              </a:spcBef>
              <a:buClr>
                <a:schemeClr val="dk1"/>
              </a:buClr>
            </a:pPr>
            <a:r>
              <a:rPr i="1" lang="de">
                <a:solidFill>
                  <a:schemeClr val="dk1"/>
                </a:solidFill>
              </a:rPr>
              <a:t>Geheimnis</a:t>
            </a:r>
            <a:r>
              <a:rPr lang="de">
                <a:solidFill>
                  <a:schemeClr val="dk1"/>
                </a:solidFill>
              </a:rPr>
              <a:t> wird nach Gerätestart jeweils neu ausgehandelt (Handshake).</a:t>
            </a:r>
          </a:p>
        </p:txBody>
      </p:sp>
      <p:sp>
        <p:nvSpPr>
          <p:cNvPr id="399" name="Shape 399"/>
          <p:cNvSpPr txBox="1"/>
          <p:nvPr>
            <p:ph idx="12" type="sldNum"/>
          </p:nvPr>
        </p:nvSpPr>
        <p:spPr>
          <a:xfrm>
            <a:off x="8480596" y="6333134"/>
            <a:ext cx="548700" cy="5250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de">
                <a:solidFill>
                  <a:srgbClr val="000000"/>
                </a:solidFill>
              </a:rPr>
              <a:t>‹#›</a:t>
            </a:fld>
          </a:p>
        </p:txBody>
      </p:sp>
      <p:sp>
        <p:nvSpPr>
          <p:cNvPr id="400" name="Shape 400"/>
          <p:cNvSpPr txBox="1"/>
          <p:nvPr>
            <p:ph idx="3" type="body"/>
          </p:nvPr>
        </p:nvSpPr>
        <p:spPr>
          <a:xfrm>
            <a:off x="458071" y="6454167"/>
            <a:ext cx="8227800" cy="282900"/>
          </a:xfrm>
          <a:prstGeom prst="rect">
            <a:avLst/>
          </a:prstGeom>
        </p:spPr>
        <p:txBody>
          <a:bodyPr anchorCtr="0" anchor="b" bIns="91400" lIns="91400" rIns="91400" tIns="9140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de"/>
              <a:t>LoRaWAN Specification, v1.0.2, 6 End-Device Activation, S. 32ff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Shape 405"/>
          <p:cNvSpPr txBox="1"/>
          <p:nvPr>
            <p:ph type="title"/>
          </p:nvPr>
        </p:nvSpPr>
        <p:spPr>
          <a:xfrm>
            <a:off x="311700" y="593366"/>
            <a:ext cx="8520600" cy="76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de"/>
              <a:t>Nachweise/Quelle</a:t>
            </a:r>
          </a:p>
        </p:txBody>
      </p:sp>
      <p:sp>
        <p:nvSpPr>
          <p:cNvPr id="406" name="Shape 406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de" u="sng">
                <a:solidFill>
                  <a:schemeClr val="hlink"/>
                </a:solidFill>
                <a:hlinkClick r:id="rId3"/>
              </a:rPr>
              <a:t>https://de.wikipedia.org/wiki/Parallele_Daten%C3%BCbertragung#/media/File:Parallel_and_Serial_Transmission.gif</a:t>
            </a:r>
          </a:p>
          <a:p>
            <a:pPr indent="-228600" lvl="0" marL="457200" rtl="0">
              <a:spcBef>
                <a:spcPts val="0"/>
              </a:spcBef>
            </a:pPr>
            <a:r>
              <a:rPr lang="de" u="sng">
                <a:solidFill>
                  <a:schemeClr val="hlink"/>
                </a:solidFill>
                <a:hlinkClick r:id="rId4"/>
              </a:rPr>
              <a:t>https://en.wikipedia.org/wiki/Digital_timing_diagram</a:t>
            </a:r>
          </a:p>
          <a:p>
            <a:pPr indent="-228600" lvl="0" marL="457200" rtl="0">
              <a:spcBef>
                <a:spcPts val="0"/>
              </a:spcBef>
            </a:pPr>
            <a:r>
              <a:rPr lang="de"/>
              <a:t>The Things Network</a:t>
            </a:r>
          </a:p>
          <a:p>
            <a:pPr indent="-228600" lvl="0" marL="457200" rtl="0">
              <a:spcBef>
                <a:spcPts val="0"/>
              </a:spcBef>
            </a:pPr>
            <a:r>
              <a:rPr lang="de"/>
              <a:t>Initiative Ulm Digital</a:t>
            </a:r>
          </a:p>
          <a:p>
            <a:pPr indent="-228600" lvl="0" marL="457200" rtl="0">
              <a:spcBef>
                <a:spcPts val="0"/>
              </a:spcBef>
            </a:pPr>
            <a:r>
              <a:rPr lang="de"/>
              <a:t>The Things Network Wiki</a:t>
            </a:r>
          </a:p>
          <a:p>
            <a:pPr indent="-228600" lvl="0" marL="457200" rtl="0">
              <a:spcBef>
                <a:spcPts val="0"/>
              </a:spcBef>
            </a:pPr>
            <a:r>
              <a:rPr lang="de"/>
              <a:t>Apps und Männchen: CC0</a:t>
            </a:r>
          </a:p>
          <a:p>
            <a:pPr indent="-228600" lvl="0" marL="457200" rtl="0">
              <a:spcBef>
                <a:spcPts val="0"/>
              </a:spcBef>
            </a:pPr>
            <a:r>
              <a:rPr lang="de" u="sng">
                <a:solidFill>
                  <a:schemeClr val="hlink"/>
                </a:solidFill>
                <a:hlinkClick r:id="rId5"/>
              </a:rPr>
              <a:t>https://www.heise.de/developer/artikel/Kommunikation-ueber-MQTT-3238975.html</a:t>
            </a:r>
            <a:r>
              <a:rPr lang="de"/>
              <a:t> </a:t>
            </a:r>
          </a:p>
          <a:p>
            <a:pPr indent="-228600" lvl="0" marL="457200" rtl="0">
              <a:spcBef>
                <a:spcPts val="0"/>
              </a:spcBef>
            </a:pPr>
            <a:r>
              <a:rPr lang="de" u="sng">
                <a:solidFill>
                  <a:schemeClr val="hlink"/>
                </a:solidFill>
                <a:hlinkClick r:id="rId6"/>
              </a:rPr>
              <a:t>https://www.adafruit.com/product/2772</a:t>
            </a:r>
            <a:r>
              <a:rPr lang="de"/>
              <a:t> </a:t>
            </a:r>
          </a:p>
          <a:p>
            <a:pPr indent="-228600" lvl="0" marL="457200" rtl="0">
              <a:spcBef>
                <a:spcPts val="0"/>
              </a:spcBef>
            </a:pPr>
            <a:r>
              <a:rPr i="1" lang="de" u="sng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  <a:hlinkClick r:id="rId7"/>
              </a:rPr>
              <a:t>https://www.thethingsnetwork.org/forum/t/adafruit-lora-feather-gateway/2440/48</a:t>
            </a:r>
            <a:br>
              <a:rPr lang="de"/>
            </a:b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/>
          <p:nvPr>
            <p:ph type="title"/>
          </p:nvPr>
        </p:nvSpPr>
        <p:spPr>
          <a:xfrm>
            <a:off x="311700" y="593366"/>
            <a:ext cx="8520600" cy="76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de"/>
              <a:t>Datenübertragung auf BUS</a:t>
            </a:r>
          </a:p>
        </p:txBody>
      </p:sp>
      <p:sp>
        <p:nvSpPr>
          <p:cNvPr id="91" name="Shape 91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b="1" lang="de"/>
              <a:t>Seriell:</a:t>
            </a:r>
            <a:br>
              <a:rPr lang="de"/>
            </a:br>
            <a:r>
              <a:rPr lang="de"/>
              <a:t>	Bits werden nacheinander über eine Leitung geschickt.</a:t>
            </a:r>
            <a:br>
              <a:rPr lang="de"/>
            </a:br>
            <a:r>
              <a:rPr b="1" lang="de"/>
              <a:t>Parallel:</a:t>
            </a:r>
            <a:br>
              <a:rPr b="1" lang="de"/>
            </a:br>
            <a:r>
              <a:rPr b="1" lang="de"/>
              <a:t>	</a:t>
            </a:r>
            <a:r>
              <a:rPr lang="de"/>
              <a:t>Immer synchron! Bits werden über n-Leitungen zeitgleich zur Verfügung   gestellt.</a:t>
            </a:r>
            <a:br>
              <a:rPr lang="de"/>
            </a:br>
            <a:br>
              <a:rPr lang="de"/>
            </a:br>
          </a:p>
        </p:txBody>
      </p:sp>
      <p:pic>
        <p:nvPicPr>
          <p:cNvPr id="92" name="Shape 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13375" y="3488200"/>
            <a:ext cx="3028950" cy="323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/>
          <p:nvPr>
            <p:ph type="title"/>
          </p:nvPr>
        </p:nvSpPr>
        <p:spPr>
          <a:xfrm>
            <a:off x="311700" y="593366"/>
            <a:ext cx="8520600" cy="76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de"/>
              <a:t>Busverkabelung</a:t>
            </a:r>
          </a:p>
        </p:txBody>
      </p:sp>
      <p:sp>
        <p:nvSpPr>
          <p:cNvPr id="98" name="Shape 98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99" name="Shape 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4475" y="2367325"/>
            <a:ext cx="5912075" cy="289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/>
          <p:nvPr>
            <p:ph type="title"/>
          </p:nvPr>
        </p:nvSpPr>
        <p:spPr>
          <a:xfrm>
            <a:off x="311700" y="593366"/>
            <a:ext cx="8520600" cy="76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de"/>
              <a:t>Beispiel: SPI</a:t>
            </a:r>
          </a:p>
        </p:txBody>
      </p:sp>
      <p:sp>
        <p:nvSpPr>
          <p:cNvPr id="105" name="Shape 105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de"/>
              <a:t>SPI  — </a:t>
            </a:r>
            <a:r>
              <a:rPr i="1" lang="de"/>
              <a:t>Serial Peripheral Interface:</a:t>
            </a:r>
            <a:br>
              <a:rPr i="1" lang="de"/>
            </a:br>
            <a:r>
              <a:rPr lang="de"/>
              <a:t>	- serieller BUS</a:t>
            </a:r>
            <a:br>
              <a:rPr lang="de"/>
            </a:br>
            <a:r>
              <a:rPr lang="de"/>
              <a:t>	- synchroner BUS</a:t>
            </a:r>
            <a:br>
              <a:rPr lang="de"/>
            </a:br>
            <a:r>
              <a:rPr lang="de"/>
              <a:t>	- Master-/Slave-BUS</a:t>
            </a:r>
            <a:br>
              <a:rPr lang="de"/>
            </a:br>
            <a:r>
              <a:rPr lang="de"/>
              <a:t>	- Taktflankengesteuert</a:t>
            </a:r>
            <a:br>
              <a:rPr lang="de"/>
            </a:b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06" name="Shape 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175" y="3577025"/>
            <a:ext cx="4095750" cy="238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Shape 10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51150" y="1536625"/>
            <a:ext cx="3143250" cy="2495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Shape 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5300" y="318049"/>
            <a:ext cx="7533398" cy="5832525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Shape 113"/>
          <p:cNvSpPr txBox="1"/>
          <p:nvPr/>
        </p:nvSpPr>
        <p:spPr>
          <a:xfrm>
            <a:off x="458150" y="6455650"/>
            <a:ext cx="8229300" cy="28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de" sz="1200" u="sng">
                <a:solidFill>
                  <a:srgbClr val="0000FF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  <a:hlinkClick r:id="rId4"/>
              </a:rPr>
              <a:t>Telefontornet</a:t>
            </a:r>
            <a:r>
              <a:rPr i="1" lang="de" sz="1200">
                <a:solidFill>
                  <a:srgbClr val="222222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,</a:t>
            </a:r>
            <a:r>
              <a:rPr i="1" lang="de" sz="1200">
                <a:solidFill>
                  <a:srgbClr val="222222"/>
                </a:solidFill>
                <a:highlight>
                  <a:srgbClr val="F8F9FA"/>
                </a:highlight>
                <a:latin typeface="Calibri"/>
                <a:ea typeface="Calibri"/>
                <a:cs typeface="Calibri"/>
                <a:sym typeface="Calibri"/>
              </a:rPr>
              <a:t> Stockholm,1887-1913, </a:t>
            </a:r>
            <a:r>
              <a:rPr i="1" lang="de" sz="1200" u="sng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https://commons.wikimedia.org/wiki/File:Telefontornet6838150900.jpg</a:t>
            </a:r>
            <a:r>
              <a:rPr i="1" lang="de" sz="1200">
                <a:latin typeface="Calibri"/>
                <a:ea typeface="Calibri"/>
                <a:cs typeface="Calibri"/>
                <a:sym typeface="Calibri"/>
              </a:rPr>
              <a:t> 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 txBox="1"/>
          <p:nvPr>
            <p:ph type="ctrTitle"/>
          </p:nvPr>
        </p:nvSpPr>
        <p:spPr>
          <a:xfrm>
            <a:off x="311700" y="794633"/>
            <a:ext cx="8520600" cy="26103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de"/>
              <a:t>Zahlenrepräsentation</a:t>
            </a:r>
          </a:p>
        </p:txBody>
      </p:sp>
      <p:sp>
        <p:nvSpPr>
          <p:cNvPr id="119" name="Shape 119"/>
          <p:cNvSpPr txBox="1"/>
          <p:nvPr>
            <p:ph idx="1" type="subTitle"/>
          </p:nvPr>
        </p:nvSpPr>
        <p:spPr>
          <a:xfrm>
            <a:off x="311700" y="4221097"/>
            <a:ext cx="8520600" cy="978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gameday">
  <a:themeElements>
    <a:clrScheme name="Gameday">
      <a:dk1>
        <a:srgbClr val="4285F4"/>
      </a:dk1>
      <a:lt1>
        <a:srgbClr val="FFFFFF"/>
      </a:lt1>
      <a:dk2>
        <a:srgbClr val="666666"/>
      </a:dk2>
      <a:lt2>
        <a:srgbClr val="D9D9D9"/>
      </a:lt2>
      <a:accent1>
        <a:srgbClr val="455A64"/>
      </a:accent1>
      <a:accent2>
        <a:srgbClr val="607D8B"/>
      </a:accent2>
      <a:accent3>
        <a:srgbClr val="FF5722"/>
      </a:accent3>
      <a:accent4>
        <a:srgbClr val="D84315"/>
      </a:accent4>
      <a:accent5>
        <a:srgbClr val="1C3AA9"/>
      </a:accent5>
      <a:accent6>
        <a:srgbClr val="FFAB40"/>
      </a:accent6>
      <a:hlink>
        <a:srgbClr val="1C3AA9"/>
      </a:hlink>
      <a:folHlink>
        <a:srgbClr val="1C3AA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